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charts/chart1.xml" ContentType="application/vnd.openxmlformats-officedocument.drawingml.chart+xml"/>
  <Override PartName="/ppt/slideMasters/slideMaster5.xml" ContentType="application/vnd.openxmlformats-officedocument.presentationml.slideMaster+xml"/>
  <Override PartName="/ppt/slides/slide5.xml" ContentType="application/vnd.openxmlformats-officedocument.presentationml.slide+xml"/>
  <Override PartName="/ppt/charts/chart2.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charts/chart3.xml" ContentType="application/vnd.openxmlformats-officedocument.drawingml.chart+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charts/chart4.xml" ContentType="application/vnd.openxmlformats-officedocument.drawingml.chart+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notesMasterIdLst>
    <p:notesMasterId r:id="rId2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KPI</c:v>
                </c:pt>
              </c:strCache>
            </c:strRef>
          </c:tx>
          <c:spPr>
            <a:solidFill>
              <a:srgbClr val="1E3A5F"/>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dPt>
            <c:idx val="0"/>
            <c:invertIfNegative val="0"/>
            <c:bubble3D val="0"/>
            <c:spPr>
              <a:solidFill>
                <a:srgbClr val="1E3A5F"/>
              </a:solidFill>
              <a:effectLst/>
            </c:spPr>
          </c:dPt>
          <c:dPt>
            <c:idx val="1"/>
            <c:invertIfNegative val="0"/>
            <c:bubble3D val="0"/>
            <c:spPr>
              <a:solidFill>
                <a:srgbClr val="undefined"/>
              </a:solidFill>
              <a:effectLst/>
            </c:spPr>
          </c:dPt>
          <c:dPt>
            <c:idx val="2"/>
            <c:invertIfNegative val="0"/>
            <c:bubble3D val="0"/>
            <c:spPr>
              <a:solidFill>
                <a:srgbClr val="D97706"/>
              </a:solidFill>
              <a:effectLst/>
            </c:spPr>
          </c:dPt>
          <c:cat>
            <c:multiLvlStrRef>
              <c:f>Sheet1!$A$2:$A$4</c:f>
              <c:multiLvlStrCache>
                <c:ptCount val="3"/>
                <c:lvl>
                  <c:pt idx="0">
                    <c:v>TPE %</c:v>
                  </c:pt>
                  <c:pt idx="1">
                    <c:v>Hésitation</c:v>
                  </c:pt>
                  <c:pt idx="2">
                    <c:v>Contentieux</c:v>
                  </c:pt>
                </c:lvl>
              </c:multiLvlStrCache>
            </c:multiLvlStrRef>
          </c:cat>
          <c:val>
            <c:numRef>
              <c:f>Sheet1!$B$2:$B$4</c:f>
              <c:numCache>
                <c:formatCode>General</c:formatCode>
                <c:ptCount val="3"/>
                <c:pt idx="0">
                  <c:v>99.9</c:v>
                </c:pt>
                <c:pt idx="1">
                  <c:v>38</c:v>
                </c:pt>
                <c:pt idx="2">
                  <c:v>12</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c:v>
                </c:pt>
              </c:strCache>
            </c:strRef>
          </c:tx>
          <c:spPr>
            <a:solidFill>
              <a:srgbClr val="1E3A5F"/>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dPt>
            <c:idx val="0"/>
            <c:invertIfNegative val="0"/>
            <c:bubble3D val="0"/>
            <c:spPr>
              <a:solidFill>
                <a:srgbClr val="1E3A5F"/>
              </a:solidFill>
              <a:effectLst/>
            </c:spPr>
          </c:dPt>
          <c:dPt>
            <c:idx val="1"/>
            <c:invertIfNegative val="0"/>
            <c:bubble3D val="0"/>
            <c:spPr>
              <a:solidFill>
                <a:srgbClr val="undefined"/>
              </a:solidFill>
              <a:effectLst/>
            </c:spPr>
          </c:dPt>
          <c:dPt>
            <c:idx val="2"/>
            <c:invertIfNegative val="0"/>
            <c:bubble3D val="0"/>
            <c:spPr>
              <a:solidFill>
                <a:srgbClr val="D97706"/>
              </a:solidFill>
              <a:effectLst/>
            </c:spPr>
          </c:dPt>
          <c:cat>
            <c:multiLvlStrRef>
              <c:f>Sheet1!$A$2:$A$4</c:f>
              <c:multiLvlStrCache>
                <c:ptCount val="3"/>
                <c:lvl>
                  <c:pt idx="0">
                    <c:v>Recrutement</c:v>
                  </c:pt>
                  <c:pt idx="1">
                    <c:v>Alternance</c:v>
                  </c:pt>
                  <c:pt idx="2">
                    <c:v>Peur</c:v>
                  </c:pt>
                </c:lvl>
              </c:multiLvlStrCache>
            </c:multiLvlStrRef>
          </c:cat>
          <c:val>
            <c:numRef>
              <c:f>Sheet1!$B$2:$B$4</c:f>
              <c:numCache>
                <c:formatCode>General</c:formatCode>
                <c:ptCount val="3"/>
                <c:pt idx="0">
                  <c:v>38</c:v>
                </c:pt>
                <c:pt idx="1">
                  <c:v>29</c:v>
                </c:pt>
                <c:pt idx="2">
                  <c:v>47</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max val="5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c:v>
                </c:pt>
              </c:strCache>
            </c:strRef>
          </c:tx>
          <c:spPr>
            <a:solidFill>
              <a:srgbClr val="1E3A5F"/>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dPt>
            <c:idx val="0"/>
            <c:invertIfNegative val="0"/>
            <c:bubble3D val="0"/>
            <c:spPr>
              <a:solidFill>
                <a:srgbClr val="1E3A5F"/>
              </a:solidFill>
              <a:effectLst/>
            </c:spPr>
          </c:dPt>
          <c:dPt>
            <c:idx val="1"/>
            <c:invertIfNegative val="0"/>
            <c:bubble3D val="0"/>
            <c:spPr>
              <a:solidFill>
                <a:srgbClr val="undefined"/>
              </a:solidFill>
              <a:effectLst/>
            </c:spPr>
          </c:dPt>
          <c:dPt>
            <c:idx val="2"/>
            <c:invertIfNegative val="0"/>
            <c:bubble3D val="0"/>
            <c:spPr>
              <a:solidFill>
                <a:srgbClr val="D97706"/>
              </a:solidFill>
              <a:effectLst/>
            </c:spPr>
          </c:dPt>
          <c:cat>
            <c:multiLvlStrRef>
              <c:f>Sheet1!$A$2:$A$4</c:f>
              <c:multiLvlStrCache>
                <c:ptCount val="3"/>
                <c:lvl>
                  <c:pt idx="0">
                    <c:v>Recrutement</c:v>
                  </c:pt>
                  <c:pt idx="1">
                    <c:v>Alternance</c:v>
                  </c:pt>
                  <c:pt idx="2">
                    <c:v>Peur</c:v>
                  </c:pt>
                </c:lvl>
              </c:multiLvlStrCache>
            </c:multiLvlStrRef>
          </c:cat>
          <c:val>
            <c:numRef>
              <c:f>Sheet1!$B$2:$B$4</c:f>
              <c:numCache>
                <c:formatCode>General</c:formatCode>
                <c:ptCount val="3"/>
                <c:pt idx="0">
                  <c:v>38</c:v>
                </c:pt>
                <c:pt idx="1">
                  <c:v>29</c:v>
                </c:pt>
                <c:pt idx="2">
                  <c:v>47</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max val="5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Semaines</c:v>
                </c:pt>
              </c:strCache>
            </c:strRef>
          </c:tx>
          <c:spPr>
            <a:solidFill>
              <a:srgbClr val="1E3A5F"/>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dPt>
            <c:idx val="0"/>
            <c:invertIfNegative val="0"/>
            <c:bubble3D val="0"/>
            <c:spPr>
              <a:solidFill>
                <a:srgbClr val="1E3A5F"/>
              </a:solidFill>
              <a:effectLst/>
            </c:spPr>
          </c:dPt>
          <c:dPt>
            <c:idx val="1"/>
            <c:invertIfNegative val="0"/>
            <c:bubble3D val="0"/>
            <c:spPr>
              <a:solidFill>
                <a:srgbClr val="undefined"/>
              </a:solidFill>
              <a:effectLst/>
            </c:spPr>
          </c:dPt>
          <c:dPt>
            <c:idx val="2"/>
            <c:invertIfNegative val="0"/>
            <c:bubble3D val="0"/>
            <c:spPr>
              <a:solidFill>
                <a:srgbClr val="D97706"/>
              </a:solidFill>
              <a:effectLst/>
            </c:spPr>
          </c:dPt>
          <c:dPt>
            <c:idx val="3"/>
            <c:invertIfNegative val="0"/>
            <c:bubble3D val="0"/>
            <c:spPr>
              <a:solidFill>
                <a:srgbClr val="DC2626"/>
              </a:solidFill>
              <a:effectLst/>
            </c:spPr>
          </c:dPt>
          <c:cat>
            <c:multiLvlStrRef>
              <c:f>Sheet1!$A$2:$A$5</c:f>
              <c:multiLvlStrCache>
                <c:ptCount val="4"/>
                <c:lvl>
                  <c:pt idx="0">
                    <c:v>FR</c:v>
                  </c:pt>
                  <c:pt idx="1">
                    <c:v>UK</c:v>
                  </c:pt>
                  <c:pt idx="2">
                    <c:v>US</c:v>
                  </c:pt>
                  <c:pt idx="3">
                    <c:v>DE</c:v>
                  </c:pt>
                </c:lvl>
              </c:multiLvlStrCache>
            </c:multiLvlStrRef>
          </c:cat>
          <c:val>
            <c:numRef>
              <c:f>Sheet1!$B$2:$B$5</c:f>
              <c:numCache>
                <c:formatCode>General</c:formatCode>
                <c:ptCount val="4"/>
                <c:pt idx="0">
                  <c:v>52</c:v>
                </c:pt>
                <c:pt idx="1">
                  <c:v>21</c:v>
                </c:pt>
                <c:pt idx="2">
                  <c:v>0</c:v>
                </c:pt>
                <c:pt idx="3">
                  <c:v>38</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max val="6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chart" Target="/ppt/charts/chart4.xml"/><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128"/>
        </a:solidFill>
      </p:bgPr>
    </p:bg>
    <p:spTree>
      <p:nvGrpSpPr>
        <p:cNvPr id="1" name=""/>
        <p:cNvGrpSpPr/>
        <p:nvPr/>
      </p:nvGrpSpPr>
      <p:grpSpPr>
        <a:xfrm>
          <a:off x="0" y="0"/>
          <a:ext cx="0" cy="0"/>
          <a:chOff x="0" y="0"/>
          <a:chExt cx="0" cy="0"/>
        </a:xfrm>
      </p:grpSpPr>
      <p:sp>
        <p:nvSpPr>
          <p:cNvPr id="2" name="Text 0"/>
          <p:cNvSpPr/>
          <p:nvPr/>
        </p:nvSpPr>
        <p:spPr>
          <a:xfrm>
            <a:off x="731520" y="1097280"/>
            <a:ext cx="10515600" cy="1097280"/>
          </a:xfrm>
          <a:prstGeom prst="rect">
            <a:avLst/>
          </a:prstGeom>
          <a:noFill/>
          <a:ln/>
        </p:spPr>
        <p:txBody>
          <a:bodyPr wrap="square" rtlCol="0" anchor="ctr"/>
          <a:lstStyle/>
          <a:p>
            <a:pPr indent="0" marL="0">
              <a:buNone/>
            </a:pPr>
            <a:r>
              <a:rPr lang="en-US" sz="3200" b="1" dirty="0">
                <a:solidFill>
                  <a:srgbClr val="FFFFFF"/>
                </a:solidFill>
                <a:latin typeface="Calibri Light" pitchFamily="34" charset="0"/>
                <a:ea typeface="Calibri Light" pitchFamily="34" charset="-122"/>
                <a:cs typeface="Calibri Light" pitchFamily="34" charset="-120"/>
              </a:rPr>
              <a:t>Risque prud'homal TPE/PME</a:t>
            </a:r>
            <a:endParaRPr lang="en-US" sz="3200" dirty="0"/>
          </a:p>
        </p:txBody>
      </p:sp>
      <p:sp>
        <p:nvSpPr>
          <p:cNvPr id="3" name="Text 1"/>
          <p:cNvSpPr/>
          <p:nvPr/>
        </p:nvSpPr>
        <p:spPr>
          <a:xfrm>
            <a:off x="731520" y="2194560"/>
            <a:ext cx="10515600" cy="548640"/>
          </a:xfrm>
          <a:prstGeom prst="rect">
            <a:avLst/>
          </a:prstGeom>
          <a:noFill/>
          <a:ln/>
        </p:spPr>
        <p:txBody>
          <a:bodyPr wrap="square" rtlCol="0" anchor="ctr"/>
          <a:lstStyle/>
          <a:p>
            <a:pPr indent="0" marL="0">
              <a:buNone/>
            </a:pPr>
            <a:r>
              <a:rPr lang="en-US" sz="1600" dirty="0">
                <a:solidFill>
                  <a:srgbClr val="D4AF37"/>
                </a:solidFill>
                <a:latin typeface="Calibri" pitchFamily="34" charset="0"/>
                <a:ea typeface="Calibri" pitchFamily="34" charset="-122"/>
                <a:cs typeface="Calibri" pitchFamily="34" charset="-120"/>
              </a:rPr>
              <a:t>Comment certaines incitations du système actuel peuvent décourager l'embauche, l'alternance et la prise de risque entrepreneuriale</a:t>
            </a:r>
            <a:endParaRPr lang="en-US" sz="1600" dirty="0"/>
          </a:p>
        </p:txBody>
      </p:sp>
      <p:sp>
        <p:nvSpPr>
          <p:cNvPr id="4" name="Shape 2"/>
          <p:cNvSpPr/>
          <p:nvPr/>
        </p:nvSpPr>
        <p:spPr>
          <a:xfrm>
            <a:off x="731520" y="3108960"/>
            <a:ext cx="2560320" cy="1005840"/>
          </a:xfrm>
          <a:prstGeom prst="roundRect">
            <a:avLst/>
          </a:prstGeom>
          <a:solidFill>
            <a:srgbClr val="1E3A5F"/>
          </a:solidFill>
          <a:ln w="12700">
            <a:solidFill>
              <a:srgbClr val="D4AF37"/>
            </a:solidFill>
            <a:prstDash val="solid"/>
          </a:ln>
        </p:spPr>
      </p:sp>
      <p:sp>
        <p:nvSpPr>
          <p:cNvPr id="5" name="Text 3"/>
          <p:cNvSpPr/>
          <p:nvPr/>
        </p:nvSpPr>
        <p:spPr>
          <a:xfrm>
            <a:off x="731520" y="3200400"/>
            <a:ext cx="2560320" cy="502920"/>
          </a:xfrm>
          <a:prstGeom prst="rect">
            <a:avLst/>
          </a:prstGeom>
          <a:noFill/>
          <a:ln/>
        </p:spPr>
        <p:txBody>
          <a:bodyPr wrap="square" rtlCol="0" anchor="ctr"/>
          <a:lstStyle/>
          <a:p>
            <a:pPr algn="ctr" indent="0" marL="0">
              <a:buNone/>
            </a:pPr>
            <a:r>
              <a:rPr lang="en-US" sz="2800" b="1" dirty="0">
                <a:solidFill>
                  <a:srgbClr val="FFFFFF"/>
                </a:solidFill>
                <a:latin typeface="Calibri" pitchFamily="34" charset="0"/>
                <a:ea typeface="Calibri" pitchFamily="34" charset="-122"/>
                <a:cs typeface="Calibri" pitchFamily="34" charset="-120"/>
              </a:rPr>
              <a:t>99.9%</a:t>
            </a:r>
            <a:endParaRPr lang="en-US" sz="2800" dirty="0"/>
          </a:p>
        </p:txBody>
      </p:sp>
      <p:sp>
        <p:nvSpPr>
          <p:cNvPr id="6" name="Text 4"/>
          <p:cNvSpPr/>
          <p:nvPr/>
        </p:nvSpPr>
        <p:spPr>
          <a:xfrm>
            <a:off x="731520" y="3703320"/>
            <a:ext cx="2560320" cy="365760"/>
          </a:xfrm>
          <a:prstGeom prst="rect">
            <a:avLst/>
          </a:prstGeom>
          <a:noFill/>
          <a:ln/>
        </p:spPr>
        <p:txBody>
          <a:bodyPr wrap="square" rtlCol="0" anchor="ctr"/>
          <a:lstStyle/>
          <a:p>
            <a:pPr algn="ctr" indent="0" marL="0">
              <a:buNone/>
            </a:pPr>
            <a:r>
              <a:rPr lang="en-US" sz="1000" dirty="0">
                <a:solidFill>
                  <a:srgbClr val="D4AF37"/>
                </a:solidFill>
                <a:latin typeface="Calibri" pitchFamily="34" charset="0"/>
                <a:ea typeface="Calibri" pitchFamily="34" charset="-122"/>
                <a:cs typeface="Calibri" pitchFamily="34" charset="-120"/>
              </a:rPr>
              <a:t>TPE %</a:t>
            </a:r>
            <a:endParaRPr lang="en-US" sz="1000" dirty="0"/>
          </a:p>
        </p:txBody>
      </p:sp>
      <p:sp>
        <p:nvSpPr>
          <p:cNvPr id="7" name="Shape 5"/>
          <p:cNvSpPr/>
          <p:nvPr/>
        </p:nvSpPr>
        <p:spPr>
          <a:xfrm>
            <a:off x="3520440" y="3108960"/>
            <a:ext cx="2560320" cy="1005840"/>
          </a:xfrm>
          <a:prstGeom prst="roundRect">
            <a:avLst/>
          </a:prstGeom>
          <a:solidFill>
            <a:srgbClr val="1E3A5F"/>
          </a:solidFill>
          <a:ln w="12700">
            <a:solidFill>
              <a:srgbClr val="D4AF37"/>
            </a:solidFill>
            <a:prstDash val="solid"/>
          </a:ln>
        </p:spPr>
      </p:sp>
      <p:sp>
        <p:nvSpPr>
          <p:cNvPr id="8" name="Text 6"/>
          <p:cNvSpPr/>
          <p:nvPr/>
        </p:nvSpPr>
        <p:spPr>
          <a:xfrm>
            <a:off x="3520440" y="3200400"/>
            <a:ext cx="2560320" cy="502920"/>
          </a:xfrm>
          <a:prstGeom prst="rect">
            <a:avLst/>
          </a:prstGeom>
          <a:noFill/>
          <a:ln/>
        </p:spPr>
        <p:txBody>
          <a:bodyPr wrap="square" rtlCol="0" anchor="ctr"/>
          <a:lstStyle/>
          <a:p>
            <a:pPr algn="ctr" indent="0" marL="0">
              <a:buNone/>
            </a:pPr>
            <a:r>
              <a:rPr lang="en-US" sz="2800" b="1" dirty="0">
                <a:solidFill>
                  <a:srgbClr val="FFFFFF"/>
                </a:solidFill>
                <a:latin typeface="Calibri" pitchFamily="34" charset="0"/>
                <a:ea typeface="Calibri" pitchFamily="34" charset="-122"/>
                <a:cs typeface="Calibri" pitchFamily="34" charset="-120"/>
              </a:rPr>
              <a:t>38%</a:t>
            </a:r>
            <a:endParaRPr lang="en-US" sz="2800" dirty="0"/>
          </a:p>
        </p:txBody>
      </p:sp>
      <p:sp>
        <p:nvSpPr>
          <p:cNvPr id="9" name="Text 7"/>
          <p:cNvSpPr/>
          <p:nvPr/>
        </p:nvSpPr>
        <p:spPr>
          <a:xfrm>
            <a:off x="3520440" y="3703320"/>
            <a:ext cx="2560320" cy="365760"/>
          </a:xfrm>
          <a:prstGeom prst="rect">
            <a:avLst/>
          </a:prstGeom>
          <a:noFill/>
          <a:ln/>
        </p:spPr>
        <p:txBody>
          <a:bodyPr wrap="square" rtlCol="0" anchor="ctr"/>
          <a:lstStyle/>
          <a:p>
            <a:pPr algn="ctr" indent="0" marL="0">
              <a:buNone/>
            </a:pPr>
            <a:r>
              <a:rPr lang="en-US" sz="1000" dirty="0">
                <a:solidFill>
                  <a:srgbClr val="D4AF37"/>
                </a:solidFill>
                <a:latin typeface="Calibri" pitchFamily="34" charset="0"/>
                <a:ea typeface="Calibri" pitchFamily="34" charset="-122"/>
                <a:cs typeface="Calibri" pitchFamily="34" charset="-120"/>
              </a:rPr>
              <a:t>Hésitation</a:t>
            </a:r>
            <a:endParaRPr lang="en-US" sz="1000" dirty="0"/>
          </a:p>
        </p:txBody>
      </p:sp>
      <p:sp>
        <p:nvSpPr>
          <p:cNvPr id="10" name="Shape 8"/>
          <p:cNvSpPr/>
          <p:nvPr/>
        </p:nvSpPr>
        <p:spPr>
          <a:xfrm>
            <a:off x="6309360" y="3108960"/>
            <a:ext cx="2560320" cy="1005840"/>
          </a:xfrm>
          <a:prstGeom prst="roundRect">
            <a:avLst/>
          </a:prstGeom>
          <a:solidFill>
            <a:srgbClr val="1E3A5F"/>
          </a:solidFill>
          <a:ln w="12700">
            <a:solidFill>
              <a:srgbClr val="D4AF37"/>
            </a:solidFill>
            <a:prstDash val="solid"/>
          </a:ln>
        </p:spPr>
      </p:sp>
      <p:sp>
        <p:nvSpPr>
          <p:cNvPr id="11" name="Text 9"/>
          <p:cNvSpPr/>
          <p:nvPr/>
        </p:nvSpPr>
        <p:spPr>
          <a:xfrm>
            <a:off x="6309360" y="3200400"/>
            <a:ext cx="2560320" cy="502920"/>
          </a:xfrm>
          <a:prstGeom prst="rect">
            <a:avLst/>
          </a:prstGeom>
          <a:noFill/>
          <a:ln/>
        </p:spPr>
        <p:txBody>
          <a:bodyPr wrap="square" rtlCol="0" anchor="ctr"/>
          <a:lstStyle/>
          <a:p>
            <a:pPr algn="ctr" indent="0" marL="0">
              <a:buNone/>
            </a:pPr>
            <a:r>
              <a:rPr lang="en-US" sz="2800" b="1" dirty="0">
                <a:solidFill>
                  <a:srgbClr val="FFFFFF"/>
                </a:solidFill>
                <a:latin typeface="Calibri" pitchFamily="34" charset="0"/>
                <a:ea typeface="Calibri" pitchFamily="34" charset="-122"/>
                <a:cs typeface="Calibri" pitchFamily="34" charset="-120"/>
              </a:rPr>
              <a:t>12%</a:t>
            </a:r>
            <a:endParaRPr lang="en-US" sz="2800" dirty="0"/>
          </a:p>
        </p:txBody>
      </p:sp>
      <p:sp>
        <p:nvSpPr>
          <p:cNvPr id="12" name="Text 10"/>
          <p:cNvSpPr/>
          <p:nvPr/>
        </p:nvSpPr>
        <p:spPr>
          <a:xfrm>
            <a:off x="6309360" y="3703320"/>
            <a:ext cx="2560320" cy="365760"/>
          </a:xfrm>
          <a:prstGeom prst="rect">
            <a:avLst/>
          </a:prstGeom>
          <a:noFill/>
          <a:ln/>
        </p:spPr>
        <p:txBody>
          <a:bodyPr wrap="square" rtlCol="0" anchor="ctr"/>
          <a:lstStyle/>
          <a:p>
            <a:pPr algn="ctr" indent="0" marL="0">
              <a:buNone/>
            </a:pPr>
            <a:r>
              <a:rPr lang="en-US" sz="1000" dirty="0">
                <a:solidFill>
                  <a:srgbClr val="D4AF37"/>
                </a:solidFill>
                <a:latin typeface="Calibri" pitchFamily="34" charset="0"/>
                <a:ea typeface="Calibri" pitchFamily="34" charset="-122"/>
                <a:cs typeface="Calibri" pitchFamily="34" charset="-120"/>
              </a:rPr>
              <a:t>Contentieux</a:t>
            </a:r>
            <a:endParaRPr lang="en-US" sz="1000" dirty="0"/>
          </a:p>
        </p:txBody>
      </p:sp>
      <p:sp>
        <p:nvSpPr>
          <p:cNvPr id="13" name="Text 11"/>
          <p:cNvSpPr/>
          <p:nvPr/>
        </p:nvSpPr>
        <p:spPr>
          <a:xfrm>
            <a:off x="731520" y="6263640"/>
            <a:ext cx="4572000" cy="320040"/>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The System Economy</a:t>
            </a:r>
            <a:endParaRPr lang="en-US" sz="1000" dirty="0"/>
          </a:p>
        </p:txBody>
      </p:sp>
      <p:sp>
        <p:nvSpPr>
          <p:cNvPr id="14" name="Text 12"/>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Agence digitale — 12 salariés</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Alternant embauché en CDI en période de croissance (+25 % CA). Retournement en 2024 : effectif maintenu, puis licenciement économique contes</a:t>
            </a:r>
            <a:endParaRPr lang="en-US" sz="1200" dirty="0"/>
          </a:p>
        </p:txBody>
      </p:sp>
      <p:sp>
        <p:nvSpPr>
          <p:cNvPr id="4" name="Text 2"/>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Provision 55 k€ · effectif plafonné à 10</a:t>
            </a:r>
            <a:endParaRPr lang="en-US" sz="1100" dirty="0"/>
          </a:p>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Séquence alternance → CDI → crise</a:t>
            </a:r>
            <a:endParaRPr lang="en-US" sz="11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II</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Freins déclarés</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Bpifrance · MEDEF · CGPME — synthèse juin 2026</a:t>
            </a:r>
            <a:endParaRPr lang="en-US" sz="1200" dirty="0"/>
          </a:p>
        </p:txBody>
      </p:sp>
      <p:sp>
        <p:nvSpPr>
          <p:cNvPr id="4" name="Text 2"/>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III</a:t>
            </a:r>
            <a:endParaRPr lang="en-US" sz="800" dirty="0"/>
          </a:p>
        </p:txBody>
      </p:sp>
      <p:graphicFrame>
        <p:nvGraphicFramePr>
          <p:cNvPr id="5" name="Chart 0" descr=""/>
          <p:cNvGraphicFramePr/>
          <p:nvPr/>
        </p:nvGraphicFramePr>
        <p:xfrm>
          <a:off x="457200" y="2331720"/>
          <a:ext cx="11247120" cy="397764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Contentieux prud'homaux</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Ministère de la Justice · U2P</a:t>
            </a:r>
            <a:endParaRPr lang="en-US" sz="1200" dirty="0"/>
          </a:p>
        </p:txBody>
      </p:sp>
      <p:sp>
        <p:nvSpPr>
          <p:cNvPr id="4" name="Text 2"/>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68 % conciliation</a:t>
            </a:r>
            <a:endParaRPr lang="en-US" sz="1100" dirty="0"/>
          </a:p>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8 % estiment qu'un litige a contribué à une fermeture</a:t>
            </a:r>
            <a:endParaRPr lang="en-US" sz="11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III</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Dirigeant A vs Dirigeant B</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Licencier tôt vs tenter de sauver l'emploi — lecture des incitations, sans moralisation.</a:t>
            </a:r>
            <a:endParaRPr lang="en-US" sz="1200" dirty="0"/>
          </a:p>
        </p:txBody>
      </p:sp>
      <p:sp>
        <p:nvSpPr>
          <p:cNvPr id="4" name="Text 2"/>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A : coût borné, risque modéré</a:t>
            </a:r>
            <a:endParaRPr lang="en-US" sz="1100" dirty="0"/>
          </a:p>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B : coût différé, risque amplifié</a:t>
            </a:r>
            <a:endParaRPr lang="en-US" sz="11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IV</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France vs UK · US · DE</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Coût licenciement · durée contentieux · alternance</a:t>
            </a:r>
            <a:endParaRPr lang="en-US" sz="1200" dirty="0"/>
          </a:p>
        </p:txBody>
      </p:sp>
      <p:sp>
        <p:nvSpPr>
          <p:cNvPr id="4" name="Text 2"/>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IV</a:t>
            </a:r>
            <a:endParaRPr lang="en-US" sz="800" dirty="0"/>
          </a:p>
        </p:txBody>
      </p:sp>
      <p:graphicFrame>
        <p:nvGraphicFramePr>
          <p:cNvPr id="5" name="Chart 0" descr=""/>
          <p:cNvGraphicFramePr/>
          <p:nvPr/>
        </p:nvGraphicFramePr>
        <p:xfrm>
          <a:off x="457200" y="2331720"/>
          <a:ext cx="11247120" cy="397764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Coût collectif</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80 000–150 000 emplois non créés (fourchette).</a:t>
            </a:r>
            <a:endParaRPr lang="en-US" sz="1200" dirty="0"/>
          </a:p>
        </p:txBody>
      </p:sp>
      <p:sp>
        <p:nvSpPr>
          <p:cNvPr id="4" name="Text 2"/>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34 % plafonnent l'effectif</a:t>
            </a:r>
            <a:endParaRPr lang="en-US" sz="1100" dirty="0"/>
          </a:p>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Ordres de grandeur — hypothèses explicitées dans le rapport</a:t>
            </a:r>
            <a:endParaRPr lang="en-US" sz="11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V</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Propositions 1–3</a:t>
            </a:r>
            <a:endParaRPr lang="en-US" sz="2000" dirty="0"/>
          </a:p>
        </p:txBody>
      </p:sp>
      <p:sp>
        <p:nvSpPr>
          <p:cNvPr id="3" name="Text 1"/>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Médiation obligatoire pré-contentieuse</a:t>
            </a:r>
            <a:endParaRPr lang="en-US" sz="1100" dirty="0"/>
          </a:p>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Fonds de protection des TPE</a:t>
            </a:r>
            <a:endParaRPr lang="en-US" sz="1100" dirty="0"/>
          </a:p>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Statut spécifique entreprise en difficulté</a:t>
            </a:r>
            <a:endParaRPr lang="en-US" sz="1100" dirty="0"/>
          </a:p>
        </p:txBody>
      </p:sp>
      <p:sp>
        <p:nvSpPr>
          <p:cNvPr id="4" name="Text 2"/>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V</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Propositions 4–5</a:t>
            </a:r>
            <a:endParaRPr lang="en-US" sz="2000" dirty="0"/>
          </a:p>
        </p:txBody>
      </p:sp>
      <p:sp>
        <p:nvSpPr>
          <p:cNvPr id="3" name="Text 1"/>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Réduction des coûts procéduraux</a:t>
            </a:r>
            <a:endParaRPr lang="en-US" sz="1100" dirty="0"/>
          </a:p>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Protection renforcée de l'alternance</a:t>
            </a:r>
            <a:endParaRPr lang="en-US" sz="1100" dirty="0"/>
          </a:p>
        </p:txBody>
      </p:sp>
      <p:sp>
        <p:nvSpPr>
          <p:cNvPr id="4" name="Text 2"/>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V</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1E3A5F"/>
        </a:solidFill>
      </p:bgPr>
    </p:bg>
    <p:spTree>
      <p:nvGrpSpPr>
        <p:cNvPr id="1" name=""/>
        <p:cNvGrpSpPr/>
        <p:nvPr/>
      </p:nvGrpSpPr>
      <p:grpSpPr>
        <a:xfrm>
          <a:off x="0" y="0"/>
          <a:ext cx="0" cy="0"/>
          <a:chOff x="0" y="0"/>
          <a:chExt cx="0" cy="0"/>
        </a:xfrm>
      </p:grpSpPr>
      <p:sp>
        <p:nvSpPr>
          <p:cNvPr id="2" name="Text 0"/>
          <p:cNvSpPr/>
          <p:nvPr/>
        </p:nvSpPr>
        <p:spPr>
          <a:xfrm>
            <a:off x="731520" y="1828800"/>
            <a:ext cx="10515600" cy="914400"/>
          </a:xfrm>
          <a:prstGeom prst="rect">
            <a:avLst/>
          </a:prstGeom>
          <a:noFill/>
          <a:ln/>
        </p:spPr>
        <p:txBody>
          <a:bodyPr wrap="square" rtlCol="0" anchor="ctr"/>
          <a:lstStyle/>
          <a:p>
            <a:pPr indent="0" marL="0">
              <a:buNone/>
            </a:pPr>
            <a:r>
              <a:rPr lang="en-US" sz="2600" b="1" dirty="0">
                <a:solidFill>
                  <a:srgbClr val="FFFFFF"/>
                </a:solidFill>
                <a:latin typeface="Calibri Light" pitchFamily="34" charset="0"/>
                <a:ea typeface="Calibri Light" pitchFamily="34" charset="-122"/>
                <a:cs typeface="Calibri Light" pitchFamily="34" charset="-120"/>
              </a:rPr>
              <a:t>Faut-il encore prendre le risque de recruter ?</a:t>
            </a:r>
            <a:endParaRPr lang="en-US" sz="2600" dirty="0"/>
          </a:p>
        </p:txBody>
      </p:sp>
      <p:sp>
        <p:nvSpPr>
          <p:cNvPr id="3" name="Text 1"/>
          <p:cNvSpPr/>
          <p:nvPr/>
        </p:nvSpPr>
        <p:spPr>
          <a:xfrm>
            <a:off x="731520" y="2926080"/>
            <a:ext cx="10058400" cy="457200"/>
          </a:xfrm>
          <a:prstGeom prst="rect">
            <a:avLst/>
          </a:prstGeom>
          <a:noFill/>
          <a:ln/>
        </p:spPr>
        <p:txBody>
          <a:bodyPr wrap="square" rtlCol="0" anchor="ctr"/>
          <a:lstStyle/>
          <a:p>
            <a:pPr indent="0" marL="0">
              <a:buNone/>
            </a:pPr>
            <a:r>
              <a:rPr lang="en-US" sz="1400" dirty="0">
                <a:solidFill>
                  <a:srgbClr val="D4AF37"/>
                </a:solidFill>
                <a:latin typeface="Calibri" pitchFamily="34" charset="0"/>
                <a:ea typeface="Calibri" pitchFamily="34" charset="-122"/>
                <a:cs typeface="Calibri" pitchFamily="34" charset="-120"/>
              </a:rPr>
              <a:t>Lorsqu'un entrepreneur en difficulté choisit de conserver un emploi plutôt que de s'en séparer, le système l'encourage-t-il ou le décourage-t-il ?</a:t>
            </a:r>
            <a:endParaRPr lang="en-US" sz="1400" dirty="0"/>
          </a:p>
        </p:txBody>
      </p:sp>
      <p:sp>
        <p:nvSpPr>
          <p:cNvPr id="4" name="Text 2"/>
          <p:cNvSpPr/>
          <p:nvPr/>
        </p:nvSpPr>
        <p:spPr>
          <a:xfrm>
            <a:off x="731520" y="5669280"/>
            <a:ext cx="7315200" cy="365760"/>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thesystemeconomy.com</a:t>
            </a:r>
            <a:endParaRPr lang="en-US" sz="12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Mention</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Document d'analyse économique et de terrain. Il ne constitue pas un conseil juridique. Les cas individuels sont anonymisés ou composites lorsque la source le requiert. Les montants du cas principal proviennent du témoignage du dirigeant — ils ne préjugent pas du fond des demandes prud'homales.</a:t>
            </a:r>
            <a:endParaRPr lang="en-US" sz="1200" dirty="0"/>
          </a:p>
        </p:txBody>
      </p:sp>
      <p:sp>
        <p:nvSpPr>
          <p:cNvPr id="4" name="Text 2"/>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thesystemeconomy.com/fr/rapport-risque-prudhomal-tpe-pme</a:t>
            </a:r>
            <a:endParaRPr lang="en-US" sz="11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0</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200" b="1" dirty="0">
                <a:solidFill>
                  <a:srgbClr val="0A1128"/>
                </a:solidFill>
                <a:latin typeface="Calibri Light" pitchFamily="34" charset="0"/>
                <a:ea typeface="Calibri Light" pitchFamily="34" charset="-122"/>
                <a:cs typeface="Calibri Light" pitchFamily="34" charset="-120"/>
              </a:rPr>
              <a:t>Sommaire</a:t>
            </a:r>
            <a:endParaRPr lang="en-US" sz="2200" dirty="0"/>
          </a:p>
        </p:txBody>
      </p:sp>
      <p:sp>
        <p:nvSpPr>
          <p:cNvPr id="3" name="Text 1"/>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a:t>
            </a:r>
            <a:endParaRPr lang="en-US" sz="800" dirty="0"/>
          </a:p>
        </p:txBody>
      </p:sp>
      <p:sp>
        <p:nvSpPr>
          <p:cNvPr id="4" name="Text 2"/>
          <p:cNvSpPr/>
          <p:nvPr/>
        </p:nvSpPr>
        <p:spPr>
          <a:xfrm>
            <a:off x="731520" y="1371600"/>
            <a:ext cx="10058400" cy="5029200"/>
          </a:xfrm>
          <a:prstGeom prst="rect">
            <a:avLst/>
          </a:prstGeom>
          <a:noFill/>
          <a:ln/>
        </p:spPr>
        <p:txBody>
          <a:bodyPr wrap="square" rtlCol="0" anchor="ctr"/>
          <a:lstStyle/>
          <a:p>
            <a:pPr indent="0" marL="0">
              <a:buNone/>
            </a:pPr>
            <a:r>
              <a:rPr lang="en-US" sz="1400" dirty="0">
                <a:solidFill>
                  <a:srgbClr val="374151"/>
                </a:solidFill>
                <a:latin typeface="Calibri" pitchFamily="34" charset="0"/>
                <a:ea typeface="Calibri" pitchFamily="34" charset="-122"/>
                <a:cs typeface="Calibri" pitchFamily="34" charset="-120"/>
              </a:rPr>
              <a:t>1. KPIs &amp; paradoxe</a:t>
            </a:r>
            <a:endParaRPr lang="en-US" sz="1400" dirty="0"/>
          </a:p>
          <a:p>
            <a:pPr indent="0" marL="0">
              <a:buNone/>
            </a:pPr>
            <a:r>
              <a:rPr lang="en-US" sz="1400" dirty="0">
                <a:solidFill>
                  <a:srgbClr val="374151"/>
                </a:solidFill>
                <a:latin typeface="Calibri" pitchFamily="34" charset="0"/>
                <a:ea typeface="Calibri" pitchFamily="34" charset="-122"/>
                <a:cs typeface="Calibri" pitchFamily="34" charset="-120"/>
              </a:rPr>
              <a:t>2. Cas &amp; témoignages</a:t>
            </a:r>
            <a:endParaRPr lang="en-US" sz="1400" dirty="0"/>
          </a:p>
          <a:p>
            <a:pPr indent="0" marL="0">
              <a:buNone/>
            </a:pPr>
            <a:r>
              <a:rPr lang="en-US" sz="1400" dirty="0">
                <a:solidFill>
                  <a:srgbClr val="374151"/>
                </a:solidFill>
                <a:latin typeface="Calibri" pitchFamily="34" charset="0"/>
                <a:ea typeface="Calibri" pitchFamily="34" charset="-122"/>
                <a:cs typeface="Calibri" pitchFamily="34" charset="-120"/>
              </a:rPr>
              <a:t>3. Chiffres</a:t>
            </a:r>
            <a:endParaRPr lang="en-US" sz="1400" dirty="0"/>
          </a:p>
          <a:p>
            <a:pPr indent="0" marL="0">
              <a:buNone/>
            </a:pPr>
            <a:r>
              <a:rPr lang="en-US" sz="1400" dirty="0">
                <a:solidFill>
                  <a:srgbClr val="374151"/>
                </a:solidFill>
                <a:latin typeface="Calibri" pitchFamily="34" charset="0"/>
                <a:ea typeface="Calibri" pitchFamily="34" charset="-122"/>
                <a:cs typeface="Calibri" pitchFamily="34" charset="-120"/>
              </a:rPr>
              <a:t>4. Incitations &amp; international</a:t>
            </a:r>
            <a:endParaRPr lang="en-US" sz="1400" dirty="0"/>
          </a:p>
          <a:p>
            <a:pPr indent="0" marL="0">
              <a:buNone/>
            </a:pPr>
            <a:r>
              <a:rPr lang="en-US" sz="1400" dirty="0">
                <a:solidFill>
                  <a:srgbClr val="374151"/>
                </a:solidFill>
                <a:latin typeface="Calibri" pitchFamily="34" charset="0"/>
                <a:ea typeface="Calibri" pitchFamily="34" charset="-122"/>
                <a:cs typeface="Calibri" pitchFamily="34" charset="-120"/>
              </a:rPr>
              <a:t>5. Propositions</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548640" y="1097280"/>
            <a:ext cx="73152" cy="4114800"/>
          </a:xfrm>
          <a:prstGeom prst="rect">
            <a:avLst/>
          </a:prstGeom>
          <a:solidFill>
            <a:srgbClr val="D4AF37"/>
          </a:solidFill>
          <a:ln/>
        </p:spPr>
      </p:sp>
      <p:sp>
        <p:nvSpPr>
          <p:cNvPr id="3" name="Text 1"/>
          <p:cNvSpPr/>
          <p:nvPr/>
        </p:nvSpPr>
        <p:spPr>
          <a:xfrm>
            <a:off x="914400" y="1828800"/>
            <a:ext cx="10515600" cy="3200400"/>
          </a:xfrm>
          <a:prstGeom prst="rect">
            <a:avLst/>
          </a:prstGeom>
          <a:noFill/>
          <a:ln/>
        </p:spPr>
        <p:txBody>
          <a:bodyPr wrap="square" rtlCol="0" anchor="ctr"/>
          <a:lstStyle/>
          <a:p>
            <a:pPr indent="0" marL="0">
              <a:buNone/>
            </a:pPr>
            <a:r>
              <a:rPr lang="en-US" sz="2000" i="1" dirty="0">
                <a:solidFill>
                  <a:srgbClr val="1E3A5F"/>
                </a:solidFill>
                <a:latin typeface="Calibri Light" pitchFamily="34" charset="0"/>
                <a:ea typeface="Calibri Light" pitchFamily="34" charset="-122"/>
                <a:cs typeface="Calibri Light" pitchFamily="34" charset="-120"/>
              </a:rPr>
              <a:t>On nous demande de recruter mais on nous apprend à ne plus prendre de risques.</a:t>
            </a:r>
            <a:endParaRPr lang="en-US" sz="2000" dirty="0"/>
          </a:p>
        </p:txBody>
      </p:sp>
      <p:sp>
        <p:nvSpPr>
          <p:cNvPr id="4" name="Text 2"/>
          <p:cNvSpPr/>
          <p:nvPr/>
        </p:nvSpPr>
        <p:spPr>
          <a:xfrm>
            <a:off x="914400" y="5303520"/>
            <a:ext cx="7315200" cy="457200"/>
          </a:xfrm>
          <a:prstGeom prst="rect">
            <a:avLst/>
          </a:prstGeom>
          <a:noFill/>
          <a:ln/>
        </p:spPr>
        <p:txBody>
          <a:bodyPr wrap="square" rtlCol="0" anchor="ctr"/>
          <a:lstStyle/>
          <a:p>
            <a:pPr indent="0" marL="0">
              <a:buNone/>
            </a:pPr>
            <a:r>
              <a:rPr lang="en-US" sz="1200" dirty="0">
                <a:solidFill>
                  <a:srgbClr val="6B7280"/>
                </a:solidFill>
                <a:latin typeface="Calibri" pitchFamily="34" charset="0"/>
                <a:ea typeface="Calibri" pitchFamily="34" charset="-122"/>
                <a:cs typeface="Calibri" pitchFamily="34" charset="-120"/>
              </a:rPr>
              <a:t>— Bruno Ghezali</a:t>
            </a:r>
            <a:endParaRPr lang="en-US" sz="12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Les TPE structurent l'économie</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99.9 % des entreprises · 59 % de l'emploi privé salarié.</a:t>
            </a:r>
            <a:endParaRPr lang="en-US" sz="1200" dirty="0"/>
          </a:p>
        </p:txBody>
      </p:sp>
      <p:sp>
        <p:nvSpPr>
          <p:cNvPr id="4" name="Text 2"/>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Chaque embauche est un saut structurel pour une TPE non employeuse.</a:t>
            </a:r>
            <a:endParaRPr lang="en-US" sz="11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a:t>
            </a:r>
            <a:endParaRPr lang="en-US" sz="800" dirty="0"/>
          </a:p>
        </p:txBody>
      </p:sp>
      <p:graphicFrame>
        <p:nvGraphicFramePr>
          <p:cNvPr id="6" name="Chart 0" descr=""/>
          <p:cNvGraphicFramePr/>
          <p:nvPr/>
        </p:nvGraphicFramePr>
        <p:xfrm>
          <a:off x="457200" y="2331720"/>
          <a:ext cx="11247120" cy="397764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Hésitation à recruter</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38 % des dirigeants hésitent · 29 % freinent l'alternance.</a:t>
            </a:r>
            <a:endParaRPr lang="en-US" sz="1200" dirty="0"/>
          </a:p>
        </p:txBody>
      </p:sp>
      <p:sp>
        <p:nvSpPr>
          <p:cNvPr id="4" name="Text 2"/>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a:t>
            </a:r>
            <a:endParaRPr lang="en-US" sz="800" dirty="0"/>
          </a:p>
        </p:txBody>
      </p:sp>
      <p:graphicFrame>
        <p:nvGraphicFramePr>
          <p:cNvPr id="5" name="Chart 0" descr=""/>
          <p:cNvGraphicFramePr/>
          <p:nvPr/>
        </p:nvGraphicFramePr>
        <p:xfrm>
          <a:off x="457200" y="2331720"/>
          <a:ext cx="11247120" cy="397764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Contentieux &amp; peur</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12 % ont vécu un contentieux (5 ans) · 47 % en craignent un.</a:t>
            </a:r>
            <a:endParaRPr lang="en-US" sz="1200" dirty="0"/>
          </a:p>
        </p:txBody>
      </p:sp>
      <p:sp>
        <p:nvSpPr>
          <p:cNvPr id="4" name="Text 2"/>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165 000 saisines / an · 18 mois de délai moyen</a:t>
            </a:r>
            <a:endParaRPr lang="en-US" sz="11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Le paradoxe</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Recruter, former, accueillir des alternants — vs risque financier, juridique, responsabilité personnelle.</a:t>
            </a:r>
            <a:endParaRPr lang="en-US" sz="1200" dirty="0"/>
          </a:p>
        </p:txBody>
      </p:sp>
      <p:sp>
        <p:nvSpPr>
          <p:cNvPr id="4" name="Text 2"/>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Le système valorise le maintien d'emploi</a:t>
            </a:r>
            <a:endParaRPr lang="en-US" sz="1100" dirty="0"/>
          </a:p>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Il pénalise parfois ex post celui qui a tenté de sauver le poste</a:t>
            </a:r>
            <a:endParaRPr lang="en-US" sz="11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Cas principal — TPE conseil B2B</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CA pic 420 k€ → 180 k€ · Maintien alternant 11 mois · Saisine mars 2025</a:t>
            </a:r>
            <a:endParaRPr lang="en-US" sz="1200" dirty="0"/>
          </a:p>
        </p:txBody>
      </p:sp>
      <p:sp>
        <p:nvSpPr>
          <p:cNvPr id="4" name="Text 2"/>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38 500 € demandés · 9 200 € de défense</a:t>
            </a:r>
            <a:endParaRPr lang="en-US" sz="1100" dirty="0"/>
          </a:p>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Alternant non nommé · Bobigny</a:t>
            </a:r>
            <a:endParaRPr lang="en-US" sz="11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II</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rtlCol="0" anchor="ctr"/>
          <a:lstStyle/>
          <a:p>
            <a:pPr indent="0" marL="0">
              <a:buNone/>
            </a:pPr>
            <a:r>
              <a:rPr lang="en-US" sz="2000" b="1" dirty="0">
                <a:solidFill>
                  <a:srgbClr val="0A1128"/>
                </a:solidFill>
                <a:latin typeface="Calibri Light" pitchFamily="34" charset="0"/>
                <a:ea typeface="Calibri Light" pitchFamily="34" charset="-122"/>
                <a:cs typeface="Calibri Light" pitchFamily="34" charset="-120"/>
              </a:rPr>
              <a:t>TPE conseil — 5 salariés et alternants</a:t>
            </a:r>
            <a:endParaRPr lang="en-US" sz="2000" dirty="0"/>
          </a:p>
        </p:txBody>
      </p:sp>
      <p:sp>
        <p:nvSpPr>
          <p:cNvPr id="3" name="Text 1"/>
          <p:cNvSpPr/>
          <p:nvPr/>
        </p:nvSpPr>
        <p:spPr>
          <a:xfrm>
            <a:off x="457200" y="960120"/>
            <a:ext cx="11247120" cy="50292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Dirigeant ayant maintenu un alternant 9 mois au-delà de la rentabilité du poste, dans un contexte de baisse de CA de 40 %. Rupture à la ferm</a:t>
            </a:r>
            <a:endParaRPr lang="en-US" sz="1200" dirty="0"/>
          </a:p>
        </p:txBody>
      </p:sp>
      <p:sp>
        <p:nvSpPr>
          <p:cNvPr id="4" name="Text 2"/>
          <p:cNvSpPr/>
          <p:nvPr/>
        </p:nvSpPr>
        <p:spPr>
          <a:xfrm>
            <a:off x="457200" y="1417320"/>
            <a:ext cx="11247120" cy="777240"/>
          </a:xfrm>
          <a:prstGeom prst="rect">
            <a:avLst/>
          </a:prstGeom>
          <a:noFill/>
          <a:ln/>
        </p:spPr>
        <p:txBody>
          <a:bodyPr wrap="square" rtlCol="0" anchor="ctr"/>
          <a:lstStyle/>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Demande adverse de 32 000 €. 16 mois de procédure écoulés. Abandon de deux recrutements pr</a:t>
            </a:r>
            <a:endParaRPr lang="en-US" sz="1100" dirty="0"/>
          </a:p>
          <a:p>
            <a:pPr marL="342900" indent="-342900">
              <a:buSzPct val="100000"/>
              <a:buChar char="•"/>
            </a:pPr>
            <a:r>
              <a:rPr lang="en-US" sz="1100" dirty="0">
                <a:solidFill>
                  <a:srgbClr val="374151"/>
                </a:solidFill>
                <a:latin typeface="Calibri" pitchFamily="34" charset="0"/>
                <a:ea typeface="Calibri" pitchFamily="34" charset="-122"/>
                <a:cs typeface="Calibri" pitchFamily="34" charset="-120"/>
              </a:rPr>
              <a:t>Abandon alternance 24 mois</a:t>
            </a:r>
            <a:endParaRPr lang="en-US" sz="1100" dirty="0"/>
          </a:p>
        </p:txBody>
      </p:sp>
      <p:sp>
        <p:nvSpPr>
          <p:cNvPr id="5" name="Text 3"/>
          <p:cNvSpPr/>
          <p:nvPr/>
        </p:nvSpPr>
        <p:spPr>
          <a:xfrm>
            <a:off x="457200" y="6446520"/>
            <a:ext cx="11247120" cy="320040"/>
          </a:xfrm>
          <a:prstGeom prst="rect">
            <a:avLst/>
          </a:prstGeom>
          <a:noFill/>
          <a:ln/>
        </p:spPr>
        <p:txBody>
          <a:bodyPr wrap="square" rtlCol="0" anchor="ctr"/>
          <a:lstStyle/>
          <a:p>
            <a:pPr indent="0" marL="0">
              <a:buNone/>
            </a:pPr>
            <a:r>
              <a:rPr lang="en-US" sz="800" dirty="0">
                <a:solidFill>
                  <a:srgbClr val="6B7280"/>
                </a:solidFill>
                <a:latin typeface="Calibri" pitchFamily="34" charset="0"/>
                <a:ea typeface="Calibri" pitchFamily="34" charset="-122"/>
                <a:cs typeface="Calibri" pitchFamily="34" charset="-120"/>
              </a:rPr>
              <a:t>Baromètre TPE/PME Europe · T2 2025 · Rapport complet · II</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The System Economy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 national sur le risque prud'homal des TPE et PME</dc:title>
  <dc:subject>PptxGenJS Presentation</dc:subject>
  <dc:creator>Bruno Ghezali</dc:creator>
  <cp:lastModifiedBy>Bruno Ghezali</cp:lastModifiedBy>
  <cp:revision>1</cp:revision>
  <dcterms:created xsi:type="dcterms:W3CDTF">2026-06-21T23:52:05Z</dcterms:created>
  <dcterms:modified xsi:type="dcterms:W3CDTF">2026-06-21T23:52:05Z</dcterms:modified>
</cp:coreProperties>
</file>