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harts/chart69.xml" ContentType="application/vnd.openxmlformats-officedocument.drawingml.chart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70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71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72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73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charts/chart74.xml" ContentType="application/vnd.openxmlformats-officedocument.drawingml.chart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charts/chart75.xml" ContentType="application/vnd.openxmlformats-officedocument.drawingml.chart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charts/chart76.xml" ContentType="application/vnd.openxmlformats-officedocument.drawingml.chart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charts/chart77.xml" ContentType="application/vnd.openxmlformats-officedocument.drawingml.chart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charts/chart78.xml" ContentType="application/vnd.openxmlformats-officedocument.drawingml.chart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charts/chart79.xml" ContentType="application/vnd.openxmlformats-officedocument.drawingml.chart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charts/chart80.xml" ContentType="application/vnd.openxmlformats-officedocument.drawingml.chart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charts/chart81.xml" ContentType="application/vnd.openxmlformats-officedocument.drawingml.chart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charts/chart82.xml" ContentType="application/vnd.openxmlformats-officedocument.drawingml.chart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charts/chart83.xml" ContentType="application/vnd.openxmlformats-officedocument.drawingml.chart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charts/chart84.xml" ContentType="application/vnd.openxmlformats-officedocument.drawingml.chart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charts/chart85.xml" ContentType="application/vnd.openxmlformats-officedocument.drawingml.chart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charts/chart86.xml" ContentType="application/vnd.openxmlformats-officedocument.drawingml.chart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charts/chart8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notesMasterIdLst>
    <p:notesMasterId r:id="rId3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33" Type="http://schemas.openxmlformats.org/officeDocument/2006/relationships/theme" Target="theme/theme1.xml"/><Relationship Id="rId34" Type="http://schemas.openxmlformats.org/officeDocument/2006/relationships/tableStyles" Target="tableStyles.xml"/></Relationships>
</file>

<file path=ppt/charts/_rels/chart6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9.xlsx"/></Relationships>
</file>

<file path=ppt/charts/_rels/chart7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0.xlsx"/></Relationships>
</file>

<file path=ppt/charts/_rels/chart7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1.xlsx"/></Relationships>
</file>

<file path=ppt/charts/_rels/chart7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2.xlsx"/></Relationships>
</file>

<file path=ppt/charts/_rels/chart7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3.xlsx"/></Relationships>
</file>

<file path=ppt/charts/_rels/chart7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4.xlsx"/></Relationships>
</file>

<file path=ppt/charts/_rels/chart7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5.xlsx"/></Relationships>
</file>

<file path=ppt/charts/_rels/chart7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6.xlsx"/></Relationships>
</file>

<file path=ppt/charts/_rels/chart7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7.xlsx"/></Relationships>
</file>

<file path=ppt/charts/_rels/chart7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8.xlsx"/></Relationships>
</file>

<file path=ppt/charts/_rels/chart7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9.xlsx"/></Relationships>
</file>

<file path=ppt/charts/_rels/chart8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0.xlsx"/></Relationships>
</file>

<file path=ppt/charts/_rels/chart8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1.xlsx"/></Relationships>
</file>

<file path=ppt/charts/_rels/chart8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2.xlsx"/></Relationships>
</file>

<file path=ppt/charts/_rels/chart8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3.xlsx"/></Relationships>
</file>

<file path=ppt/charts/_rels/chart8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4.xlsx"/></Relationships>
</file>

<file path=ppt/charts/_rels/chart8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5.xlsx"/></Relationships>
</file>

<file path=ppt/charts/_rels/chart8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6.xlsx"/></Relationships>
</file>

<file path=ppt/charts/_rels/chart8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7.xlsx"/></Relationships>
</file>

<file path=ppt/charts/chart6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6B728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6B7280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0A1128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D97706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DC2626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UE Index</c:v>
                  </c:pt>
                  <c:pt idx="1">
                    <c:v>US #1</c:v>
                  </c:pt>
                  <c:pt idx="2">
                    <c:v>Écart</c:v>
                  </c:pt>
                  <c:pt idx="3">
                    <c:v>FR invend.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59</c:v>
                </c:pt>
                <c:pt idx="1">
                  <c:v>72</c:v>
                </c:pt>
                <c:pt idx="2">
                  <c:v>13</c:v>
                </c:pt>
                <c:pt idx="3">
                  <c:v>73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83.94999999999999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Tension éco</c:v>
                  </c:pt>
                  <c:pt idx="1">
                    <c:v>Digital BE</c:v>
                  </c:pt>
                  <c:pt idx="2">
                    <c:v>Capital US</c:v>
                  </c:pt>
                  <c:pt idx="3">
                    <c:v>Trans. absente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85</c:v>
                </c:pt>
                <c:pt idx="1">
                  <c:v>70</c:v>
                </c:pt>
                <c:pt idx="2">
                  <c:v>65</c:v>
                </c:pt>
                <c:pt idx="3">
                  <c:v>95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Trésorerie dégradée</c:v>
                  </c:pt>
                  <c:pt idx="1">
                    <c:v>Difficultés crédit CT</c:v>
                  </c:pt>
                  <c:pt idx="2">
                    <c:v>Moral en baisse</c:v>
                  </c:pt>
                  <c:pt idx="3">
                    <c:v>Investissement en hausse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36</c:v>
                </c:pt>
                <c:pt idx="1">
                  <c:v>22</c:v>
                </c:pt>
                <c:pt idx="2">
                  <c:v>42</c:v>
                </c:pt>
                <c:pt idx="3">
                  <c:v>28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42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radarChart>
        <c:radarStyle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France</c:v>
                </c:pt>
              </c:strCache>
            </c:strRef>
          </c:tx>
          <c:spPr>
            <a:solidFill>
              <a:srgbClr val="1E3A5F"/>
            </a:solidFill>
            <a:ln w="25400" cap="flat">
              <a:solidFill>
                <a:srgbClr val="1E3A5F"/>
              </a:solidFill>
              <a:prstDash val="solid"/>
              <a:round/>
            </a:ln>
            <a:effectLst/>
          </c:spPr>
          <c:invertIfNegative val="0"/>
          <c:marker>
            <c:symbol val="circle"/>
            <c:size val="6"/>
            <c:spPr>
              <a:solidFill>
                <a:srgbClr val="1E3A5F"/>
              </a:solidFill>
              <a:ln w="9525" cap="flat">
                <a:solidFill>
                  <a:srgbClr val="1E3A5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Vision</c:v>
                  </c:pt>
                  <c:pt idx="1">
                    <c:v>Organisation</c:v>
                  </c:pt>
                  <c:pt idx="2">
                    <c:v>Processus</c:v>
                  </c:pt>
                  <c:pt idx="3">
                    <c:v>Pilotage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</c:v>
                </c:pt>
                <c:pt idx="1">
                  <c:v>54</c:v>
                </c:pt>
                <c:pt idx="2">
                  <c:v>48</c:v>
                </c:pt>
                <c:pt idx="3">
                  <c:v>51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094734554"/>
        <c:axId val="2094734552"/>
        <c:axId val="2094734556"/>
      </c:rad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FR · pessimisme</c:v>
                  </c:pt>
                  <c:pt idx="1">
                    <c:v>BE · neutre</c:v>
                  </c:pt>
                  <c:pt idx="2">
                    <c:v>US · optimisme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</c:v>
                </c:pt>
                <c:pt idx="1">
                  <c:v>35</c:v>
                </c:pt>
                <c:pt idx="2">
                  <c:v>28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5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Processus</c:v>
                  </c:pt>
                  <c:pt idx="1">
                    <c:v>Pilotage</c:v>
                  </c:pt>
                  <c:pt idx="2">
                    <c:v>Vision</c:v>
                  </c:pt>
                  <c:pt idx="3">
                    <c:v>Organisation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48</c:v>
                </c:pt>
                <c:pt idx="1">
                  <c:v>51</c:v>
                </c:pt>
                <c:pt idx="2">
                  <c:v>52</c:v>
                </c:pt>
                <c:pt idx="3">
                  <c:v>54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radarChart>
        <c:radarStyle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France</c:v>
                </c:pt>
              </c:strCache>
            </c:strRef>
          </c:tx>
          <c:spPr>
            <a:solidFill>
              <a:srgbClr val="1E3A5F"/>
            </a:solidFill>
            <a:ln w="25400" cap="flat">
              <a:solidFill>
                <a:srgbClr val="1E3A5F"/>
              </a:solidFill>
              <a:prstDash val="solid"/>
              <a:round/>
            </a:ln>
            <a:effectLst/>
          </c:spPr>
          <c:invertIfNegative val="0"/>
          <c:marker>
            <c:symbol val="circle"/>
            <c:size val="6"/>
            <c:spPr>
              <a:solidFill>
                <a:srgbClr val="1E3A5F"/>
              </a:solidFill>
              <a:ln w="9525" cap="flat">
                <a:solidFill>
                  <a:srgbClr val="1E3A5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Vision</c:v>
                  </c:pt>
                  <c:pt idx="1">
                    <c:v>Organisation</c:v>
                  </c:pt>
                  <c:pt idx="2">
                    <c:v>Processus</c:v>
                  </c:pt>
                  <c:pt idx="3">
                    <c:v>Pilotage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</c:v>
                </c:pt>
                <c:pt idx="1">
                  <c:v>54</c:v>
                </c:pt>
                <c:pt idx="2">
                  <c:v>48</c:v>
                </c:pt>
                <c:pt idx="3">
                  <c:v>51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094734554"/>
        <c:axId val="2094734552"/>
        <c:axId val="2094734556"/>
      </c:rad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Processus</c:v>
                  </c:pt>
                  <c:pt idx="1">
                    <c:v>Pilotage</c:v>
                  </c:pt>
                  <c:pt idx="2">
                    <c:v>Vision</c:v>
                  </c:pt>
                  <c:pt idx="3">
                    <c:v>Organisation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48</c:v>
                </c:pt>
                <c:pt idx="1">
                  <c:v>51</c:v>
                </c:pt>
                <c:pt idx="2">
                  <c:v>52</c:v>
                </c:pt>
                <c:pt idx="3">
                  <c:v>54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System Index</c:v>
                  </c:pt>
                  <c:pt idx="1">
                    <c:v>Transmissibilité</c:v>
                  </c:pt>
                  <c:pt idx="2">
                    <c:v>Dép. fondateur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</c:v>
                </c:pt>
                <c:pt idx="1">
                  <c:v>32</c:v>
                </c:pt>
                <c:pt idx="2">
                  <c:v>78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Cloud</c:v>
                  </c:pt>
                  <c:pt idx="1">
                    <c:v>Outils collab.</c:v>
                  </c:pt>
                  <c:pt idx="2">
                    <c:v>Logiciels projet</c:v>
                  </c:pt>
                  <c:pt idx="3">
                    <c:v>IA déclarée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</c:v>
                </c:pt>
                <c:pt idx="1">
                  <c:v>50</c:v>
                </c:pt>
                <c:pt idx="2">
                  <c:v>24</c:v>
                </c:pt>
                <c:pt idx="3">
                  <c:v>26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Écart index</c:v>
                  </c:pt>
                  <c:pt idx="1">
                    <c:v>Trans. UE</c:v>
                  </c:pt>
                  <c:pt idx="2">
                    <c:v>Trans. US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</c:v>
                </c:pt>
                <c:pt idx="1">
                  <c:v>36</c:v>
                </c:pt>
                <c:pt idx="2">
                  <c:v>42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8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Volume M&amp;A UE</c:v>
                  </c:pt>
                  <c:pt idx="1">
                    <c:v>M&amp;A US (relatif)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100</c:v>
                </c:pt>
                <c:pt idx="1">
                  <c:v>45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Tech &amp; SaaS</c:v>
                  </c:pt>
                  <c:pt idx="1">
                    <c:v>Santé &amp; medtech</c:v>
                  </c:pt>
                  <c:pt idx="2">
                    <c:v>Industrie manuf…</c:v>
                  </c:pt>
                  <c:pt idx="3">
                    <c:v>Services B2B</c:v>
                  </c:pt>
                  <c:pt idx="4">
                    <c:v>Transport &amp; log…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</c:v>
                </c:pt>
                <c:pt idx="1">
                  <c:v>30</c:v>
                </c:pt>
                <c:pt idx="2">
                  <c:v>28</c:v>
                </c:pt>
                <c:pt idx="3">
                  <c:v>25</c:v>
                </c:pt>
                <c:pt idx="4">
                  <c:v>24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5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France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Transmissibilité</c:v>
                  </c:pt>
                  <c:pt idx="1">
                    <c:v>Dép. fondateur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32</c:v>
                </c:pt>
                <c:pt idx="1">
                  <c:v>78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Belgique</c:v>
                </c:pt>
              </c:strCache>
            </c:strRef>
          </c:tx>
          <c:spPr>
            <a:solidFill>
              <a:srgbClr val="B8941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Transmissibilité</c:v>
                  </c:pt>
                  <c:pt idx="1">
                    <c:v>Dép. fondateur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36</c:v>
                </c:pt>
                <c:pt idx="1">
                  <c:v>68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États-Unis</c:v>
                </c:pt>
              </c:strCache>
            </c:strRef>
          </c:tx>
          <c:spPr>
            <a:solidFill>
              <a:srgbClr val="0A112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Transmissibilité</c:v>
                  </c:pt>
                  <c:pt idx="1">
                    <c:v>Dép. fondateur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42</c:v>
                </c:pt>
                <c:pt idx="1">
                  <c:v>58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6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7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8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9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10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11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12"/>
            <c:invertIfNegative val="0"/>
            <c:bubble3D val="0"/>
            <c:spPr>
              <a:solidFill>
                <a:srgbClr val="0A1128"/>
              </a:solidFill>
              <a:effectLst/>
            </c:spPr>
          </c:dPt>
          <c:cat>
            <c:multiLvlStrRef>
              <c:f>Sheet1!$A$2:$A$14</c:f>
              <c:multiLvlStrCache>
                <c:ptCount val="13"/>
                <c:lvl>
                  <c:pt idx="0">
                    <c:v>Allemagne</c:v>
                  </c:pt>
                  <c:pt idx="1">
                    <c:v>Royaume-Uni</c:v>
                  </c:pt>
                  <c:pt idx="2">
                    <c:v>Suède</c:v>
                  </c:pt>
                  <c:pt idx="3">
                    <c:v>Autriche</c:v>
                  </c:pt>
                  <c:pt idx="4">
                    <c:v>Pays-Bas</c:v>
                  </c:pt>
                  <c:pt idx="5">
                    <c:v>Portugal</c:v>
                  </c:pt>
                  <c:pt idx="6">
                    <c:v>Irlande</c:v>
                  </c:pt>
                  <c:pt idx="7">
                    <c:v>Belgique</c:v>
                  </c:pt>
                  <c:pt idx="8">
                    <c:v>France</c:v>
                  </c:pt>
                  <c:pt idx="9">
                    <c:v>Pologne</c:v>
                  </c:pt>
                  <c:pt idx="10">
                    <c:v>Italie</c:v>
                  </c:pt>
                  <c:pt idx="11">
                    <c:v>Espagne</c:v>
                  </c:pt>
                  <c:pt idx="12">
                    <c:v>États-Unis</c:v>
                  </c:pt>
                </c:lvl>
              </c:multiLvlStrCache>
            </c:multiLvl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68</c:v>
                </c:pt>
                <c:pt idx="1">
                  <c:v>65</c:v>
                </c:pt>
                <c:pt idx="2">
                  <c:v>64</c:v>
                </c:pt>
                <c:pt idx="3">
                  <c:v>63</c:v>
                </c:pt>
                <c:pt idx="4">
                  <c:v>62</c:v>
                </c:pt>
                <c:pt idx="5">
                  <c:v>61</c:v>
                </c:pt>
                <c:pt idx="6">
                  <c:v>61</c:v>
                </c:pt>
                <c:pt idx="7">
                  <c:v>60</c:v>
                </c:pt>
                <c:pt idx="8">
                  <c:v>58</c:v>
                </c:pt>
                <c:pt idx="9">
                  <c:v>56</c:v>
                </c:pt>
                <c:pt idx="10">
                  <c:v>54</c:v>
                </c:pt>
                <c:pt idx="11">
                  <c:v>52</c:v>
                </c:pt>
                <c:pt idx="12">
                  <c:v>72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Écart index</c:v>
                  </c:pt>
                  <c:pt idx="1">
                    <c:v>Trans. UE</c:v>
                  </c:pt>
                  <c:pt idx="2">
                    <c:v>Trans. US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</c:v>
                </c:pt>
                <c:pt idx="1">
                  <c:v>36</c:v>
                </c:pt>
                <c:pt idx="2">
                  <c:v>42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8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rgbClr val="1E3A5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Cloud</c:v>
                  </c:pt>
                  <c:pt idx="1">
                    <c:v>Outils collab.</c:v>
                  </c:pt>
                  <c:pt idx="2">
                    <c:v>Logiciels projet</c:v>
                  </c:pt>
                  <c:pt idx="3">
                    <c:v>IA déclarée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</c:v>
                </c:pt>
                <c:pt idx="1">
                  <c:v>50</c:v>
                </c:pt>
                <c:pt idx="2">
                  <c:v>24</c:v>
                </c:pt>
                <c:pt idx="3">
                  <c:v>26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000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undefined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B8941F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undefined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Diagnostic</c:v>
                  </c:pt>
                  <c:pt idx="1">
                    <c:v>Plan</c:v>
                  </c:pt>
                  <c:pt idx="2">
                    <c:v>Pilotage</c:v>
                  </c:pt>
                  <c:pt idx="3">
                    <c:v>Transmission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00000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undefined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E3A5F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B8941F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undefined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Diagnostic</c:v>
                  </c:pt>
                  <c:pt idx="1">
                    <c:v>Plan</c:v>
                  </c:pt>
                  <c:pt idx="2">
                    <c:v>Pilotage</c:v>
                  </c:pt>
                  <c:pt idx="3">
                    <c:v>Transmission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3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1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09728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Baromètre TPE/PME Europe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1945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Synthèse exécutive axée France · T2 2025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3108960"/>
            <a:ext cx="2560320" cy="100584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32004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37033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UE Index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520440" y="3108960"/>
            <a:ext cx="2560320" cy="100584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520440" y="32004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3520440" y="37033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#1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309360" y="3108960"/>
            <a:ext cx="2560320" cy="100584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309360" y="32004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6309360" y="37033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Écart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9098280" y="3108960"/>
            <a:ext cx="2560320" cy="1005840"/>
          </a:xfrm>
          <a:prstGeom prst="roundRect">
            <a:avLst/>
          </a:prstGeom>
          <a:solidFill>
            <a:srgbClr val="1E3A5F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98280" y="32004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9098280" y="37033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 invend.</a:t>
            </a:r>
            <a:endParaRPr lang="en-US" sz="1000" dirty="0"/>
          </a:p>
        </p:txBody>
      </p:sp>
      <p:graphicFrame>
        <p:nvGraphicFramePr>
          <p:cNvPr id="16" name="Chart 0" descr=""/>
          <p:cNvGraphicFramePr/>
          <p:nvPr/>
        </p:nvGraphicFramePr>
        <p:xfrm>
          <a:off x="457200" y="4251960"/>
          <a:ext cx="11247120" cy="19659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7" name="Text 14"/>
          <p:cNvSpPr/>
          <p:nvPr/>
        </p:nvSpPr>
        <p:spPr>
          <a:xfrm>
            <a:off x="731520" y="62636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France — radar BE Fit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4206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Fit 55/100 · Processus et Pilotage sous la moyenne UE.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691640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Processus: 48/100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Pilotage: 51/100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Vision: 52/100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892040" y="960120"/>
          <a:ext cx="6812280" cy="5349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IV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Crise de transmission — présent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73% d'entreprises jugées intransmissibles · 250 000 PME à reprendre · 500 Md€ de valeur en jeu.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Réduire la douleur opérationnelle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Simplifier et déléguer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visible sous 6 mois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Sécuriser la trésorerie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IV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Narratif acheteur en France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narratif acheteur reste celui du soulagement opérationnel : ROI visible, trésorerie sécurisée, preuve que l'entreprise tient sans le fondateur au quotidien.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Réduire la douleur opérationnelle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Simplifier et déléguer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visible sous 6 mois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Sécuriser la trésorerie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Préparer la transmission sans panique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IV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Le passé — ère fondateur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4206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PME familiale, rentabilité locale, digitalisation de surface : le fondateur reste le système nerveux.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691640"/>
            <a:ext cx="42062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repreneur exige process documentés, équipe autonome et data room — pas seulement un EBITDA stabilisé.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892040" y="960120"/>
          <a:ext cx="6812280" cy="5349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IV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Scénarios France 2025–2030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Bifurcation : champions structurés vs masse fragile. Priorité : gagner 10 points transmissibilité en 18 mois sur Processus et Pilotage.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Exode (35%)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Réveil (25%)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Hybride (40%)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2194560"/>
            <a:ext cx="3474720" cy="4023360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317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1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Exode (35%)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85800" y="2880360"/>
            <a:ext cx="3200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Fermetures massives, rachats étrangers à décote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297680" y="2194560"/>
            <a:ext cx="3474720" cy="4023360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0" y="23317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1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Réveil (25%)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434840" y="2880360"/>
            <a:ext cx="3200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Réformes succession, montée systémisation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8046720" y="2194560"/>
            <a:ext cx="3474720" cy="4023360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046720" y="233172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1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Hybride (40%)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183880" y="2880360"/>
            <a:ext cx="3200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Bifurcation : champions structurés vs masse fragile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IV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Tableau de bord BE Fit — 12 mois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Priorité 18 mois : Processus + Pilotage — gagner 10 points transmissibilité.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Processus: 48/100 → plan 90j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Pilotage: 51/100 → plan 90j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Vision: 52/100 → plan 90j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Organisation: 54/100 → plan 90j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IV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Territoires — IdF · ARA · PACA · SW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Écarts régionaux sur fibre, densité repreneurs et culture transmission — lire avec le score régional du rapport intégral.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IdF · ARA · PACA · Sud-Ouest : écarts fibre et repreneurs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Coupler BE Fit aux guichets BPI / chambres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IV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Belgique / Wallonie — contexte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Fibre Wallonie 17% · Cloud sans process documenté ne crée pas de sellability.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Structurer les process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Accélérer la maturité digitale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Gouvernance des données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Intégrer l'IA aux process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V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Europe × États-Unis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Écart System Index +13 · M&amp;A UE vs US.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du marché: Défensive, fragmentée, prudente / Offensive, scale, exit culture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Budgets PME: Contraints, priorité cash / Investisseur, outils &amp; R&amp;D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Fiscalité exit: 30-60% selon pays / ~20% fédéral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III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Volume M&amp;A UE vs US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 M&amp;A US supérieur — due diligence structurelle avant LOI.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diligence structurelle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Acquérir à décote FR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Systémiser via BE Fit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Cibler exit US ou EU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VII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Sommaire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0584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Éditorial &amp; triple lentille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Baromètres nationaux vs TSE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Focus France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Belgique &amp; contexte Europe/US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Secteurs &amp; scénarios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Actions &amp; logique investissement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Méthode &amp; téléchargement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Top 5 secteurs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et retail FR affichent les sellability les plus basses ; les US restent structurés sur tous les secteurs du panel.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FR : tech, santé, industrie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Flop : conseil, HCR — dépendance fondateur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VI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Investir — logique US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diligence structurelle, décote FR si dépendance fondateur, operating PE 18–24 mois avant exit UE ou US.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diligence structurelle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Acquérir à décote FR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Systémiser via BE Fit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Cibler exit US ou EU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PE sur 18-24 mois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VIII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Panorama européen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UE 59/100 · US #1 à 72.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Retard structurel transmissibilité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Autonomie fondateur : écart persistant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II</a:t>
            </a:r>
            <a:endParaRPr lang="en-US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Europe × États-Unis — matrice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Écart structurel sur transmissibilité, volume M&amp;A et logique capital.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du marché: Défensive, fragmentée, prudente / Offensive, scale, exit culture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Budgets PME: Contraints, priorité cash / Investisseur, outils &amp; R&amp;D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Fiscalité exit: 30-60% selon pays / ~20% fédéral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 M&amp;A PME/an: ~25 000 / ~45 000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234440"/>
          <a:ext cx="11247120" cy="50749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III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Belgique — actions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Moderniser sans confondre surface digitale et sellability.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Structurer les process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Accélérer la maturité digitale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Gouvernance des données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Intégrer l'IA aux process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Pilotage par indicateurs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V</a:t>
            </a:r>
            <a:endParaRPr lang="en-US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Méthodologie TSE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Index /100 + BE Fit 4 piliers : Diagnostic → Plan → Pilotage → Transmission.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Échantillon 15 000 entreprises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pays · édition T2 2025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</a:t>
            </a:r>
            <a:endParaRPr lang="en-US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A11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926080"/>
            <a:ext cx="12188952" cy="109728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8288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228600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Téléchargement &amp; contact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3291840"/>
            <a:ext cx="10058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rapport intégral (132 pages HTML / ~102 slides) détaille chaque source nationale.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0</a:t>
            </a:r>
            <a:endParaRPr lang="en-US" sz="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82880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Télécharger le rapport intégral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Rapport HTML 132 pages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34290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Deck complet ~102 slides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39319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thesystemeconomy.com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56692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thesystemeconomy.com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</a:t>
            </a:r>
            <a:endParaRPr lang="en-US" sz="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Avertissement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Données TSE et sources publiques citées. Ne constitue pas un conseil en investissement. Ordres de grandeur où indiqué.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Édition T2 2025 · The System Economy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0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1097280"/>
            <a:ext cx="73152" cy="411480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1828800"/>
            <a:ext cx="105156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1E3A5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La France analyse si l'entreprise tient. La Belgique si elle se modernise. Les US si elle scale et se vend.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914400" y="53035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Bruno Ghezali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Note éditoriale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baromètres, deux continents : la France lit la survie, la Belgique la modernisation, les US le scale et l'exit. The System Economy unifie via le System Index.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baromètres nationaux recoupés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Index = langage unique</a:t>
            </a:r>
            <a:endParaRPr lang="en-US" sz="11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331720"/>
          <a:ext cx="11247120" cy="3977640"/>
        </p:xfrm>
        <a:graphic>
          <a:graphicData uri="http://schemas.openxmlformats.org/drawingml/2006/table">
            <a:tbl>
              <a:tblPr/>
              <a:tblGrid>
                <a:gridCol w="1874520"/>
                <a:gridCol w="1874520"/>
                <a:gridCol w="1874520"/>
                <a:gridCol w="1874520"/>
                <a:gridCol w="1874520"/>
                <a:gridCol w="1874520"/>
              </a:tblGrid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Éco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Digital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Capital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Process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Trans.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🇫🇷 FR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🇧🇪 BE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🇧🇪 BE-WAL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🇩🇪 DE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🇩🇪 DE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🇺🇸 US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🇬🇧 UK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TSE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Carte des sources vs axes TSE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Huit sources institutionnelles recoupées dans le rapport intégral — éditeurs, KPIs publics, URLs.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baromètres confirment une tension économique ou de coûts (FR, UK, DE partiel).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digitalisation progresse en Belgique et en Wallonie — mais sans lien explicite à la reprise.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baromètre national ne publie un indicateur de transmissibilité comparable au TSE.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331720"/>
          <a:ext cx="11247120" cy="3977640"/>
        </p:xfrm>
        <a:graphic>
          <a:graphicData uri="http://schemas.openxmlformats.org/drawingml/2006/table">
            <a:tbl>
              <a:tblPr/>
              <a:tblGrid>
                <a:gridCol w="1874520"/>
                <a:gridCol w="1874520"/>
                <a:gridCol w="1874520"/>
                <a:gridCol w="1874520"/>
                <a:gridCol w="1874520"/>
                <a:gridCol w="1874520"/>
              </a:tblGrid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Éco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Digital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Capital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Process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Trans.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🇫🇷 FR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🇧🇪 BE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🇧🇪 BE-WAL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🇩🇪 DE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🇩🇪 DE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🇺🇸 US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🇬🇧 UK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○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528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374151"/>
                          </a:solidFill>
                        </a:rPr>
                        <a:t>—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7EB"/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</a:rPr>
                        <a:t>TSE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●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IX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Nationaux vs System Index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baromètres nationaux mesurent le trimestre ; TSE mesure la capacité à transmettre.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Trésorerie / moral : oui (FR, UK)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Transmissibilité : seul TSE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2148840"/>
            <a:ext cx="5394960" cy="4160520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217920" y="2148840"/>
            <a:ext cx="5394960" cy="4160520"/>
          </a:xfrm>
          <a:prstGeom prst="roundRect">
            <a:avLst/>
          </a:prstGeom>
          <a:solidFill>
            <a:srgbClr val="E5E7EB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2860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Baromètres nationaux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0" y="228600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Index TSE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26974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Trésorerie / moral: Oui (FR, UK)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31520" y="32004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/ IA: Oui (BE, WAL)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31520" y="370332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Optimisme capital: Oui (US)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31520" y="420624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Transmissibilité: Non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Index: 58 FR · 60 BE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0" y="32004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Transmissibilité: 32% FR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0" y="370332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Fit 4 piliers: Oui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00800" y="420624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Transmissibilité: Oui (TSE)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IX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IX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Convergences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baromètres confirment une tension économique ou de coûts (FR, UK, DE partiel).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digitalisation progresse en Belgique et en Wallonie — mais sans lien explicite à la reprise.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baromètre national ne publie un indicateur de transmissibilité comparable au TSE.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IX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🇫🇷 Baromètre TPE-PME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trimestre reste tendu sur la trésorerie ; l'investissement repart timidement.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36 % des dirigeants constatent une dégradation de trésorerie (T4 2025).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22 % signalent des difficultés d'accès au crédit court terme.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moral reste fragile malgré une légère reprise des intentions d'investissement.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L'emploi est stabilisé chez une majorité de répondants.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Éclaire la lentille économique / survie France. Ne mesure pas la transmissibilité ni la dépendance au fondateur.</a:t>
            </a:r>
            <a:endParaRPr lang="en-US" sz="11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2331720"/>
          <a:ext cx="11247120" cy="3977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355080"/>
            <a:ext cx="112471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Economy · System Index T2 2025</a:t>
            </a:r>
            <a:endParaRPr lang="en-US" sz="7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IX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A112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Matrice FR × BE × US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11247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Trois grilles de lecture : survie (FR), modernisation (BE), capital (US).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11247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 mesuré: FR État psychologique &amp; économique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Horizon: FR Court terme · cash-flow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Logique marché: FR Douleur — souffrir moins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Rapport à la crise: FR Survivons-nous ?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148840"/>
          <a:ext cx="11247120" cy="4160520"/>
        </p:xfrm>
        <a:graphic>
          <a:graphicData uri="http://schemas.openxmlformats.org/drawingml/2006/table">
            <a:tbl>
              <a:tblPr/>
              <a:tblGrid>
                <a:gridCol w="2926080"/>
                <a:gridCol w="2743200"/>
                <a:gridCol w="2743200"/>
                <a:gridCol w="2834640"/>
              </a:tblGrid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Dimension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France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Belgique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États-Unis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Objet mesuré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État psychologique &amp; économique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Maturité numérique du tissu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Capacité scale, exit &amp; autonomie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Horizon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Court terme · cash-flow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Moyen terme · modernisation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Long terme · valorisation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Logique marché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Douleur — souffrir moins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Optimisation — améliorer le système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Accélération — scaler et sortir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Rapport à la crise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Survivons-nous ?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Où est notre maturité ?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Qui gagne le marché ?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System Index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58/100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60/100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72/100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Transmissibilité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32%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~36%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42%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Moral dirigeant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Pessimiste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Pragmatique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Optimiste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Investissement tech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Faible (survie d'abord)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Moyen (outils)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Élevé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III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457200" y="6446520"/>
            <a:ext cx="11247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Baromètre TPE/PME Europe · T2 2025 · Synthèse France · III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The System Economy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Baromètre TPE/PME Europe — Synthèse France</dc:title>
  <dc:subject>PptxGenJS Presentation</dc:subject>
  <dc:creator>Bruno Ghezali</dc:creator>
  <cp:lastModifiedBy>Bruno Ghezali</cp:lastModifiedBy>
  <cp:revision>1</cp:revision>
  <dcterms:created xsi:type="dcterms:W3CDTF">2026-05-27T22:24:33Z</dcterms:created>
  <dcterms:modified xsi:type="dcterms:W3CDTF">2026-05-27T22:24:33Z</dcterms:modified>
</cp:coreProperties>
</file>