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harts/chart88.xml" ContentType="application/vnd.openxmlformats-officedocument.drawingml.chart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charts/chart89.xml" ContentType="application/vnd.openxmlformats-officedocument.drawingml.chart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charts/chart90.xml" ContentType="application/vnd.openxmlformats-officedocument.drawingml.chart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charts/chart91.xml" ContentType="application/vnd.openxmlformats-officedocument.drawingml.chart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charts/chart92.xml" ContentType="application/vnd.openxmlformats-officedocument.drawingml.chart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charts/chart93.xml" ContentType="application/vnd.openxmlformats-officedocument.drawingml.chart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charts/chart94.xml" ContentType="application/vnd.openxmlformats-officedocument.drawingml.chart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charts/chart95.xml" ContentType="application/vnd.openxmlformats-officedocument.drawingml.chart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charts/chart96.xml" ContentType="application/vnd.openxmlformats-officedocument.drawingml.chart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charts/chart97.xml" ContentType="application/vnd.openxmlformats-officedocument.drawingml.chart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charts/chart98.xml" ContentType="application/vnd.openxmlformats-officedocument.drawingml.chart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charts/chart99.xml" ContentType="application/vnd.openxmlformats-officedocument.drawingml.chart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charts/chart100.xml" ContentType="application/vnd.openxmlformats-officedocument.drawingml.chart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charts/chart101.xml" ContentType="application/vnd.openxmlformats-officedocument.drawingml.chart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charts/chart102.xml" ContentType="application/vnd.openxmlformats-officedocument.drawingml.chart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charts/chart103.xml" ContentType="application/vnd.openxmlformats-officedocument.drawingml.chart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charts/chart104.xml" ContentType="application/vnd.openxmlformats-officedocument.drawingml.chart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charts/chart105.xml" ContentType="application/vnd.openxmlformats-officedocument.drawingml.chart+xml"/>
  <Override PartName="/ppt/slideMasters/slideMaster26.xml" ContentType="application/vnd.openxmlformats-officedocument.presentationml.slideMaster+xml"/>
  <Override PartName="/ppt/slides/slide26.xml" ContentType="application/vnd.openxmlformats-officedocument.presentationml.slide+xml"/>
  <Override PartName="/ppt/slideMasters/slideMaster27.xml" ContentType="application/vnd.openxmlformats-officedocument.presentationml.slideMaster+xml"/>
  <Override PartName="/ppt/slides/slide27.xml" ContentType="application/vnd.openxmlformats-officedocument.presentationml.slide+xml"/>
  <Override PartName="/ppt/slideMasters/slideMaster28.xml" ContentType="application/vnd.openxmlformats-officedocument.presentationml.slideMaster+xml"/>
  <Override PartName="/ppt/slides/slide28.xml" ContentType="application/vnd.openxmlformats-officedocument.presentationml.slide+xml"/>
  <Override PartName="/ppt/charts/chart106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notesMasterIdLst>
    <p:notesMasterId r:id="rId3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30" Type="http://schemas.openxmlformats.org/officeDocument/2006/relationships/notesMaster" Target="notesMasters/notesMaster1.xml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33" Type="http://schemas.openxmlformats.org/officeDocument/2006/relationships/theme" Target="theme/theme1.xml"/><Relationship Id="rId34" Type="http://schemas.openxmlformats.org/officeDocument/2006/relationships/tableStyles" Target="tableStyles.xml"/></Relationships>
</file>

<file path=ppt/charts/_rels/chart100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00.xlsx"/></Relationships>
</file>

<file path=ppt/charts/_rels/chart10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01.xlsx"/></Relationships>
</file>

<file path=ppt/charts/_rels/chart10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02.xlsx"/></Relationships>
</file>

<file path=ppt/charts/_rels/chart10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03.xlsx"/></Relationships>
</file>

<file path=ppt/charts/_rels/chart10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04.xlsx"/></Relationships>
</file>

<file path=ppt/charts/_rels/chart10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05.xlsx"/></Relationships>
</file>

<file path=ppt/charts/_rels/chart10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06.xlsx"/></Relationships>
</file>

<file path=ppt/charts/_rels/chart88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88.xlsx"/></Relationships>
</file>

<file path=ppt/charts/_rels/chart89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89.xlsx"/></Relationships>
</file>

<file path=ppt/charts/_rels/chart90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90.xlsx"/></Relationships>
</file>

<file path=ppt/charts/_rels/chart9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91.xlsx"/></Relationships>
</file>

<file path=ppt/charts/_rels/chart9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92.xlsx"/></Relationships>
</file>

<file path=ppt/charts/_rels/chart9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93.xlsx"/></Relationships>
</file>

<file path=ppt/charts/_rels/chart9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94.xlsx"/></Relationships>
</file>

<file path=ppt/charts/_rels/chart9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95.xlsx"/></Relationships>
</file>

<file path=ppt/charts/_rels/chart9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96.xlsx"/></Relationships>
</file>

<file path=ppt/charts/_rels/chart97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97.xlsx"/></Relationships>
</file>

<file path=ppt/charts/_rels/chart98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98.xlsx"/></Relationships>
</file>

<file path=ppt/charts/_rels/chart99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99.xlsx"/></Relationships>
</file>

<file path=ppt/charts/chart10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Value</c:v>
                </c:pt>
              </c:strCache>
            </c:strRef>
          </c:tx>
          <c:spPr>
            <a:solidFill>
              <a:srgbClr val="1E3A5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Tech &amp; SaaS</c:v>
                  </c:pt>
                  <c:pt idx="1">
                    <c:v>Santé &amp; medtech</c:v>
                  </c:pt>
                  <c:pt idx="2">
                    <c:v>Industrie manuf…</c:v>
                  </c:pt>
                  <c:pt idx="3">
                    <c:v>Services B2B</c:v>
                  </c:pt>
                  <c:pt idx="4">
                    <c:v>Transport &amp; log…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35</c:v>
                </c:pt>
                <c:pt idx="1">
                  <c:v>30</c:v>
                </c:pt>
                <c:pt idx="2">
                  <c:v>28</c:v>
                </c:pt>
                <c:pt idx="3">
                  <c:v>25</c:v>
                </c:pt>
                <c:pt idx="4">
                  <c:v>24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50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10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France</c:v>
                </c:pt>
              </c:strCache>
            </c:strRef>
          </c:tx>
          <c:spPr>
            <a:solidFill>
              <a:srgbClr val="1E3A5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</c:f>
              <c:multiLvlStrCache>
                <c:ptCount val="2"/>
                <c:lvl>
                  <c:pt idx="0">
                    <c:v>Sellability</c:v>
                  </c:pt>
                  <c:pt idx="1">
                    <c:v>Founder dep.</c:v>
                  </c:pt>
                </c:lvl>
              </c:multiLvlStrCache>
            </c:multiLvl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32</c:v>
                </c:pt>
                <c:pt idx="1">
                  <c:v>78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Belgium</c:v>
                </c:pt>
              </c:strCache>
            </c:strRef>
          </c:tx>
          <c:spPr>
            <a:solidFill>
              <a:srgbClr val="B8941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</c:f>
              <c:multiLvlStrCache>
                <c:ptCount val="2"/>
                <c:lvl>
                  <c:pt idx="0">
                    <c:v>Sellability</c:v>
                  </c:pt>
                  <c:pt idx="1">
                    <c:v>Founder dep.</c:v>
                  </c:pt>
                </c:lvl>
              </c:multiLvlStrCache>
            </c:multiLvl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36</c:v>
                </c:pt>
                <c:pt idx="1">
                  <c:v>68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United States</c:v>
                </c:pt>
              </c:strCache>
            </c:strRef>
          </c:tx>
          <c:spPr>
            <a:solidFill>
              <a:srgbClr val="0A1128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</c:f>
              <c:multiLvlStrCache>
                <c:ptCount val="2"/>
                <c:lvl>
                  <c:pt idx="0">
                    <c:v>Sellability</c:v>
                  </c:pt>
                  <c:pt idx="1">
                    <c:v>Founder dep.</c:v>
                  </c:pt>
                </c:lvl>
              </c:multiLvlStrCache>
            </c:multiLvl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42</c:v>
                </c:pt>
                <c:pt idx="1">
                  <c:v>58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10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</c:v>
                </c:pt>
              </c:strCache>
            </c:strRef>
          </c:tx>
          <c:spPr>
            <a:solidFill>
              <a:srgbClr val="1E3A5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1E3A5F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1E3A5F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1E3A5F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1E3A5F"/>
              </a:solidFill>
              <a:effectLst/>
            </c:spPr>
          </c:dPt>
          <c:dPt>
            <c:idx val="4"/>
            <c:invertIfNegative val="0"/>
            <c:bubble3D val="0"/>
            <c:spPr>
              <a:solidFill>
                <a:srgbClr val="1E3A5F"/>
              </a:solidFill>
              <a:effectLst/>
            </c:spPr>
          </c:dPt>
          <c:dPt>
            <c:idx val="5"/>
            <c:invertIfNegative val="0"/>
            <c:bubble3D val="0"/>
            <c:spPr>
              <a:solidFill>
                <a:srgbClr val="1E3A5F"/>
              </a:solidFill>
              <a:effectLst/>
            </c:spPr>
          </c:dPt>
          <c:dPt>
            <c:idx val="6"/>
            <c:invertIfNegative val="0"/>
            <c:bubble3D val="0"/>
            <c:spPr>
              <a:solidFill>
                <a:srgbClr val="1E3A5F"/>
              </a:solidFill>
              <a:effectLst/>
            </c:spPr>
          </c:dPt>
          <c:dPt>
            <c:idx val="7"/>
            <c:invertIfNegative val="0"/>
            <c:bubble3D val="0"/>
            <c:spPr>
              <a:solidFill>
                <a:srgbClr val="1E3A5F"/>
              </a:solidFill>
              <a:effectLst/>
            </c:spPr>
          </c:dPt>
          <c:dPt>
            <c:idx val="8"/>
            <c:invertIfNegative val="0"/>
            <c:bubble3D val="0"/>
            <c:spPr>
              <a:solidFill>
                <a:srgbClr val="1E3A5F"/>
              </a:solidFill>
              <a:effectLst/>
            </c:spPr>
          </c:dPt>
          <c:dPt>
            <c:idx val="9"/>
            <c:invertIfNegative val="0"/>
            <c:bubble3D val="0"/>
            <c:spPr>
              <a:solidFill>
                <a:srgbClr val="1E3A5F"/>
              </a:solidFill>
              <a:effectLst/>
            </c:spPr>
          </c:dPt>
          <c:dPt>
            <c:idx val="10"/>
            <c:invertIfNegative val="0"/>
            <c:bubble3D val="0"/>
            <c:spPr>
              <a:solidFill>
                <a:srgbClr val="1E3A5F"/>
              </a:solidFill>
              <a:effectLst/>
            </c:spPr>
          </c:dPt>
          <c:dPt>
            <c:idx val="11"/>
            <c:invertIfNegative val="0"/>
            <c:bubble3D val="0"/>
            <c:spPr>
              <a:solidFill>
                <a:srgbClr val="1E3A5F"/>
              </a:solidFill>
              <a:effectLst/>
            </c:spPr>
          </c:dPt>
          <c:dPt>
            <c:idx val="12"/>
            <c:invertIfNegative val="0"/>
            <c:bubble3D val="0"/>
            <c:spPr>
              <a:solidFill>
                <a:srgbClr val="0A1128"/>
              </a:solidFill>
              <a:effectLst/>
            </c:spPr>
          </c:dPt>
          <c:cat>
            <c:multiLvlStrRef>
              <c:f>Sheet1!$A$2:$A$14</c:f>
              <c:multiLvlStrCache>
                <c:ptCount val="13"/>
                <c:lvl>
                  <c:pt idx="0">
                    <c:v>Germany</c:v>
                  </c:pt>
                  <c:pt idx="1">
                    <c:v>United Kingdom</c:v>
                  </c:pt>
                  <c:pt idx="2">
                    <c:v>Sweden</c:v>
                  </c:pt>
                  <c:pt idx="3">
                    <c:v>Austria</c:v>
                  </c:pt>
                  <c:pt idx="4">
                    <c:v>Netherlands</c:v>
                  </c:pt>
                  <c:pt idx="5">
                    <c:v>Portugal</c:v>
                  </c:pt>
                  <c:pt idx="6">
                    <c:v>Ireland</c:v>
                  </c:pt>
                  <c:pt idx="7">
                    <c:v>Belgium</c:v>
                  </c:pt>
                  <c:pt idx="8">
                    <c:v>France</c:v>
                  </c:pt>
                  <c:pt idx="9">
                    <c:v>Poland</c:v>
                  </c:pt>
                  <c:pt idx="10">
                    <c:v>Italy</c:v>
                  </c:pt>
                  <c:pt idx="11">
                    <c:v>Spain</c:v>
                  </c:pt>
                  <c:pt idx="12">
                    <c:v>United States</c:v>
                  </c:pt>
                </c:lvl>
              </c:multiLvlStrCache>
            </c:multiLvl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68</c:v>
                </c:pt>
                <c:pt idx="1">
                  <c:v>65</c:v>
                </c:pt>
                <c:pt idx="2">
                  <c:v>64</c:v>
                </c:pt>
                <c:pt idx="3">
                  <c:v>63</c:v>
                </c:pt>
                <c:pt idx="4">
                  <c:v>62</c:v>
                </c:pt>
                <c:pt idx="5">
                  <c:v>61</c:v>
                </c:pt>
                <c:pt idx="6">
                  <c:v>61</c:v>
                </c:pt>
                <c:pt idx="7">
                  <c:v>60</c:v>
                </c:pt>
                <c:pt idx="8">
                  <c:v>58</c:v>
                </c:pt>
                <c:pt idx="9">
                  <c:v>56</c:v>
                </c:pt>
                <c:pt idx="10">
                  <c:v>54</c:v>
                </c:pt>
                <c:pt idx="11">
                  <c:v>52</c:v>
                </c:pt>
                <c:pt idx="12">
                  <c:v>72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10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Value</c:v>
                </c:pt>
              </c:strCache>
            </c:strRef>
          </c:tx>
          <c:spPr>
            <a:solidFill>
              <a:srgbClr val="1E3A5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Index gap</c:v>
                  </c:pt>
                  <c:pt idx="1">
                    <c:v>EU sellability</c:v>
                  </c:pt>
                  <c:pt idx="2">
                    <c:v>US sellability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13</c:v>
                </c:pt>
                <c:pt idx="1">
                  <c:v>36</c:v>
                </c:pt>
                <c:pt idx="2">
                  <c:v>42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80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10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Value</c:v>
                </c:pt>
              </c:strCache>
            </c:strRef>
          </c:tx>
          <c:spPr>
            <a:solidFill>
              <a:srgbClr val="1E3A5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Cloud</c:v>
                  </c:pt>
                  <c:pt idx="1">
                    <c:v>Collab tools</c:v>
                  </c:pt>
                  <c:pt idx="2">
                    <c:v>Project SW</c:v>
                  </c:pt>
                  <c:pt idx="3">
                    <c:v>AI declared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65</c:v>
                </c:pt>
                <c:pt idx="1">
                  <c:v>50</c:v>
                </c:pt>
                <c:pt idx="2">
                  <c:v>24</c:v>
                </c:pt>
                <c:pt idx="3">
                  <c:v>26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10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</c:v>
                </c:pt>
              </c:strCache>
            </c:strRef>
          </c:tx>
          <c:spPr>
            <a:solidFill>
              <a:srgbClr val="00000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undefined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1E3A5F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B8941F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undefined"/>
              </a:solidFill>
              <a:effectLst/>
            </c:spPr>
          </c:dPt>
          <c:cat>
            <c:multiLvlStrRef>
              <c:f>Sheet1!$A$2:$A$5</c:f>
              <c:multiLvlStrCache>
                <c:ptCount val="4"/>
                <c:lvl>
                  <c:pt idx="0">
                    <c:v>Diagnosis</c:v>
                  </c:pt>
                  <c:pt idx="1">
                    <c:v>Plan</c:v>
                  </c:pt>
                  <c:pt idx="2">
                    <c:v>Steering</c:v>
                  </c:pt>
                  <c:pt idx="3">
                    <c:v>Transfer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25</c:v>
                </c:pt>
                <c:pt idx="1">
                  <c:v>25</c:v>
                </c:pt>
                <c:pt idx="2">
                  <c:v>25</c:v>
                </c:pt>
                <c:pt idx="3">
                  <c:v>25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3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10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</c:v>
                </c:pt>
              </c:strCache>
            </c:strRef>
          </c:tx>
          <c:spPr>
            <a:solidFill>
              <a:srgbClr val="00000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undefined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1E3A5F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B8941F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undefined"/>
              </a:solidFill>
              <a:effectLst/>
            </c:spPr>
          </c:dPt>
          <c:cat>
            <c:multiLvlStrRef>
              <c:f>Sheet1!$A$2:$A$5</c:f>
              <c:multiLvlStrCache>
                <c:ptCount val="4"/>
                <c:lvl>
                  <c:pt idx="0">
                    <c:v>Diagnosis</c:v>
                  </c:pt>
                  <c:pt idx="1">
                    <c:v>Plan</c:v>
                  </c:pt>
                  <c:pt idx="2">
                    <c:v>Steering</c:v>
                  </c:pt>
                  <c:pt idx="3">
                    <c:v>Transfer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25</c:v>
                </c:pt>
                <c:pt idx="1">
                  <c:v>25</c:v>
                </c:pt>
                <c:pt idx="2">
                  <c:v>25</c:v>
                </c:pt>
                <c:pt idx="3">
                  <c:v>25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3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8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</c:v>
                </c:pt>
              </c:strCache>
            </c:strRef>
          </c:tx>
          <c:spPr>
            <a:solidFill>
              <a:srgbClr val="6B728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6B7280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0A1128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D97706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DC2626"/>
              </a:solidFill>
              <a:effectLst/>
            </c:spPr>
          </c:dPt>
          <c:cat>
            <c:multiLvlStrRef>
              <c:f>Sheet1!$A$2:$A$5</c:f>
              <c:multiLvlStrCache>
                <c:ptCount val="4"/>
                <c:lvl>
                  <c:pt idx="0">
                    <c:v>EU Index</c:v>
                  </c:pt>
                  <c:pt idx="1">
                    <c:v>US #1</c:v>
                  </c:pt>
                  <c:pt idx="2">
                    <c:v>Gap</c:v>
                  </c:pt>
                  <c:pt idx="3">
                    <c:v>FR unsell.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59</c:v>
                </c:pt>
                <c:pt idx="1">
                  <c:v>72</c:v>
                </c:pt>
                <c:pt idx="2">
                  <c:v>13</c:v>
                </c:pt>
                <c:pt idx="3">
                  <c:v>73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83.94999999999999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8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Value</c:v>
                </c:pt>
              </c:strCache>
            </c:strRef>
          </c:tx>
          <c:spPr>
            <a:solidFill>
              <a:srgbClr val="1E3A5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Economic stress</c:v>
                  </c:pt>
                  <c:pt idx="1">
                    <c:v>BE digital</c:v>
                  </c:pt>
                  <c:pt idx="2">
                    <c:v>US capital</c:v>
                  </c:pt>
                  <c:pt idx="3">
                    <c:v>No sellability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85</c:v>
                </c:pt>
                <c:pt idx="1">
                  <c:v>70</c:v>
                </c:pt>
                <c:pt idx="2">
                  <c:v>65</c:v>
                </c:pt>
                <c:pt idx="3">
                  <c:v>95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9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Value</c:v>
                </c:pt>
              </c:strCache>
            </c:strRef>
          </c:tx>
          <c:spPr>
            <a:solidFill>
              <a:srgbClr val="1E3A5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Trésorerie dégradée</c:v>
                  </c:pt>
                  <c:pt idx="1">
                    <c:v>Difficultés crédit CT</c:v>
                  </c:pt>
                  <c:pt idx="2">
                    <c:v>Moral en baisse</c:v>
                  </c:pt>
                  <c:pt idx="3">
                    <c:v>Investissement en hausse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36</c:v>
                </c:pt>
                <c:pt idx="1">
                  <c:v>22</c:v>
                </c:pt>
                <c:pt idx="2">
                  <c:v>42</c:v>
                </c:pt>
                <c:pt idx="3">
                  <c:v>28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42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9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radarChart>
        <c:radarStyle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France</c:v>
                </c:pt>
              </c:strCache>
            </c:strRef>
          </c:tx>
          <c:spPr>
            <a:solidFill>
              <a:srgbClr val="1E3A5F"/>
            </a:solidFill>
            <a:ln w="25400" cap="flat">
              <a:solidFill>
                <a:srgbClr val="1E3A5F"/>
              </a:solidFill>
              <a:prstDash val="solid"/>
              <a:round/>
            </a:ln>
            <a:effectLst/>
          </c:spPr>
          <c:invertIfNegative val="0"/>
          <c:marker>
            <c:symbol val="circle"/>
            <c:size val="6"/>
            <c:spPr>
              <a:solidFill>
                <a:srgbClr val="1E3A5F"/>
              </a:solidFill>
              <a:ln w="9525" cap="flat">
                <a:solidFill>
                  <a:srgbClr val="1E3A5F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Sheet1!$A$2:$A$5</c:f>
              <c:multiLvlStrCache>
                <c:ptCount val="4"/>
                <c:lvl>
                  <c:pt idx="0">
                    <c:v>Vision</c:v>
                  </c:pt>
                  <c:pt idx="1">
                    <c:v>Organization</c:v>
                  </c:pt>
                  <c:pt idx="2">
                    <c:v>Processes</c:v>
                  </c:pt>
                  <c:pt idx="3">
                    <c:v>Pilotage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52</c:v>
                </c:pt>
                <c:pt idx="1">
                  <c:v>54</c:v>
                </c:pt>
                <c:pt idx="2">
                  <c:v>48</c:v>
                </c:pt>
                <c:pt idx="3">
                  <c:v>51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2094734554"/>
        <c:axId val="2094734552"/>
        <c:axId val="2094734556"/>
      </c:rad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9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Value</c:v>
                </c:pt>
              </c:strCache>
            </c:strRef>
          </c:tx>
          <c:spPr>
            <a:solidFill>
              <a:srgbClr val="1E3A5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FR · pessimism</c:v>
                  </c:pt>
                  <c:pt idx="1">
                    <c:v>BE · neutral</c:v>
                  </c:pt>
                  <c:pt idx="2">
                    <c:v>US · optimistic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42</c:v>
                </c:pt>
                <c:pt idx="1">
                  <c:v>35</c:v>
                </c:pt>
                <c:pt idx="2">
                  <c:v>28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50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9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Value</c:v>
                </c:pt>
              </c:strCache>
            </c:strRef>
          </c:tx>
          <c:spPr>
            <a:solidFill>
              <a:srgbClr val="1E3A5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Processes</c:v>
                  </c:pt>
                  <c:pt idx="1">
                    <c:v>Pilotage</c:v>
                  </c:pt>
                  <c:pt idx="2">
                    <c:v>Vision</c:v>
                  </c:pt>
                  <c:pt idx="3">
                    <c:v>Organization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48</c:v>
                </c:pt>
                <c:pt idx="1">
                  <c:v>51</c:v>
                </c:pt>
                <c:pt idx="2">
                  <c:v>52</c:v>
                </c:pt>
                <c:pt idx="3">
                  <c:v>54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9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radarChart>
        <c:radarStyle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France</c:v>
                </c:pt>
              </c:strCache>
            </c:strRef>
          </c:tx>
          <c:spPr>
            <a:solidFill>
              <a:srgbClr val="1E3A5F"/>
            </a:solidFill>
            <a:ln w="25400" cap="flat">
              <a:solidFill>
                <a:srgbClr val="1E3A5F"/>
              </a:solidFill>
              <a:prstDash val="solid"/>
              <a:round/>
            </a:ln>
            <a:effectLst/>
          </c:spPr>
          <c:invertIfNegative val="0"/>
          <c:marker>
            <c:symbol val="circle"/>
            <c:size val="6"/>
            <c:spPr>
              <a:solidFill>
                <a:srgbClr val="1E3A5F"/>
              </a:solidFill>
              <a:ln w="9525" cap="flat">
                <a:solidFill>
                  <a:srgbClr val="1E3A5F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Sheet1!$A$2:$A$5</c:f>
              <c:multiLvlStrCache>
                <c:ptCount val="4"/>
                <c:lvl>
                  <c:pt idx="0">
                    <c:v>Vision</c:v>
                  </c:pt>
                  <c:pt idx="1">
                    <c:v>Organization</c:v>
                  </c:pt>
                  <c:pt idx="2">
                    <c:v>Processes</c:v>
                  </c:pt>
                  <c:pt idx="3">
                    <c:v>Pilotage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52</c:v>
                </c:pt>
                <c:pt idx="1">
                  <c:v>54</c:v>
                </c:pt>
                <c:pt idx="2">
                  <c:v>48</c:v>
                </c:pt>
                <c:pt idx="3">
                  <c:v>51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2094734554"/>
        <c:axId val="2094734552"/>
        <c:axId val="2094734556"/>
      </c:rad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9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Value</c:v>
                </c:pt>
              </c:strCache>
            </c:strRef>
          </c:tx>
          <c:spPr>
            <a:solidFill>
              <a:srgbClr val="1E3A5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Processes</c:v>
                  </c:pt>
                  <c:pt idx="1">
                    <c:v>Pilotage</c:v>
                  </c:pt>
                  <c:pt idx="2">
                    <c:v>Vision</c:v>
                  </c:pt>
                  <c:pt idx="3">
                    <c:v>Organization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48</c:v>
                </c:pt>
                <c:pt idx="1">
                  <c:v>51</c:v>
                </c:pt>
                <c:pt idx="2">
                  <c:v>52</c:v>
                </c:pt>
                <c:pt idx="3">
                  <c:v>54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9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Value</c:v>
                </c:pt>
              </c:strCache>
            </c:strRef>
          </c:tx>
          <c:spPr>
            <a:solidFill>
              <a:srgbClr val="1E3A5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System Index</c:v>
                  </c:pt>
                  <c:pt idx="1">
                    <c:v>Sellability</c:v>
                  </c:pt>
                  <c:pt idx="2">
                    <c:v>Founder dep.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58</c:v>
                </c:pt>
                <c:pt idx="1">
                  <c:v>32</c:v>
                </c:pt>
                <c:pt idx="2">
                  <c:v>78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9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Value</c:v>
                </c:pt>
              </c:strCache>
            </c:strRef>
          </c:tx>
          <c:spPr>
            <a:solidFill>
              <a:srgbClr val="1E3A5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Cloud</c:v>
                  </c:pt>
                  <c:pt idx="1">
                    <c:v>Collab tools</c:v>
                  </c:pt>
                  <c:pt idx="2">
                    <c:v>Project SW</c:v>
                  </c:pt>
                  <c:pt idx="3">
                    <c:v>AI declared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65</c:v>
                </c:pt>
                <c:pt idx="1">
                  <c:v>50</c:v>
                </c:pt>
                <c:pt idx="2">
                  <c:v>24</c:v>
                </c:pt>
                <c:pt idx="3">
                  <c:v>26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9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Value</c:v>
                </c:pt>
              </c:strCache>
            </c:strRef>
          </c:tx>
          <c:spPr>
            <a:solidFill>
              <a:srgbClr val="1E3A5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Index gap</c:v>
                  </c:pt>
                  <c:pt idx="1">
                    <c:v>EU sellability</c:v>
                  </c:pt>
                  <c:pt idx="2">
                    <c:v>US sellability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13</c:v>
                </c:pt>
                <c:pt idx="1">
                  <c:v>36</c:v>
                </c:pt>
                <c:pt idx="2">
                  <c:v>42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80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9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Value</c:v>
                </c:pt>
              </c:strCache>
            </c:strRef>
          </c:tx>
          <c:spPr>
            <a:solidFill>
              <a:srgbClr val="1E3A5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</c:f>
              <c:multiLvlStrCache>
                <c:ptCount val="2"/>
                <c:lvl>
                  <c:pt idx="0">
                    <c:v>EU M&amp;A volume</c:v>
                  </c:pt>
                  <c:pt idx="1">
                    <c:v>US M&amp;A (relative)</c:v>
                  </c:pt>
                </c:lvl>
              </c:multiLvlStrCache>
            </c:multiLvl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100</c:v>
                </c:pt>
                <c:pt idx="1">
                  <c:v>45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2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5.xml"/>
		</Relationships>
</file>

<file path=ppt/notesSlides/_rels/notesSlide2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6.xml"/>
		</Relationships>
</file>

<file path=ppt/notesSlides/_rels/notesSlide2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7.xml"/>
		</Relationships>
</file>

<file path=ppt/notesSlides/_rels/notesSlide2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8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88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9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9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93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94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95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96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97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98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99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00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0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0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03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04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05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06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89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90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1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097280"/>
            <a:ext cx="10515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SME Barometer Europe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19456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France-focused executive summary · Q2 2025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731520" y="3108960"/>
            <a:ext cx="2560320" cy="1005840"/>
          </a:xfrm>
          <a:prstGeom prst="roundRect">
            <a:avLst/>
          </a:prstGeom>
          <a:solidFill>
            <a:srgbClr val="1E3A5F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3200400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59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731520" y="370332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 Index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3520440" y="3108960"/>
            <a:ext cx="2560320" cy="1005840"/>
          </a:xfrm>
          <a:prstGeom prst="roundRect">
            <a:avLst/>
          </a:prstGeom>
          <a:solidFill>
            <a:srgbClr val="1E3A5F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520440" y="3200400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72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3520440" y="370332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 #1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6309360" y="3108960"/>
            <a:ext cx="2560320" cy="1005840"/>
          </a:xfrm>
          <a:prstGeom prst="roundRect">
            <a:avLst/>
          </a:prstGeom>
          <a:solidFill>
            <a:srgbClr val="1E3A5F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309360" y="3200400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6309360" y="370332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Gap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9098280" y="3108960"/>
            <a:ext cx="2560320" cy="1005840"/>
          </a:xfrm>
          <a:prstGeom prst="roundRect">
            <a:avLst/>
          </a:prstGeom>
          <a:solidFill>
            <a:srgbClr val="1E3A5F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98280" y="3200400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73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9098280" y="370332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 unsell.</a:t>
            </a:r>
            <a:endParaRPr lang="en-US" sz="1000" dirty="0"/>
          </a:p>
        </p:txBody>
      </p:sp>
      <p:graphicFrame>
        <p:nvGraphicFramePr>
          <p:cNvPr id="16" name="Chart 0" descr=""/>
          <p:cNvGraphicFramePr/>
          <p:nvPr/>
        </p:nvGraphicFramePr>
        <p:xfrm>
          <a:off x="457200" y="4251960"/>
          <a:ext cx="11247120" cy="19659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7" name="Text 14"/>
          <p:cNvSpPr/>
          <p:nvPr/>
        </p:nvSpPr>
        <p:spPr>
          <a:xfrm>
            <a:off x="731520" y="626364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 Economy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SME Barometer Europe · Q2 2025 · France summary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A112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France — BE Fit radar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4206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 Fit 55/100 · Processes and Pilotage below EU average.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691640"/>
            <a:ext cx="420624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Processes: 48/100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Pilotage: 51/100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Vision: 52/100</a:t>
            </a:r>
            <a:endParaRPr lang="en-US" sz="11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4892040" y="960120"/>
          <a:ext cx="6812280" cy="53492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6355080"/>
            <a:ext cx="11247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 Economy · System Index T2 2025</a:t>
            </a:r>
            <a:endParaRPr lang="en-US" sz="700" dirty="0"/>
          </a:p>
        </p:txBody>
      </p:sp>
      <p:sp>
        <p:nvSpPr>
          <p:cNvPr id="7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SME Barometer Europe · Q2 2025 · France summary · IV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A112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Transfer crisis — present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11247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73% firms deemed unsellable · 250,000 SMEs seeking buyers · €500bn value at risk.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11247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 operational pain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Simplify and delegate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Visible ROI within 6 months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Secure cash</a:t>
            </a:r>
            <a:endParaRPr lang="en-US" sz="11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457200" y="2331720"/>
          <a:ext cx="11247120" cy="39776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6355080"/>
            <a:ext cx="11247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 Economy · System Index T2 2025</a:t>
            </a:r>
            <a:endParaRPr lang="en-US" sz="700" dirty="0"/>
          </a:p>
        </p:txBody>
      </p:sp>
      <p:sp>
        <p:nvSpPr>
          <p:cNvPr id="7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SME Barometer Europe · Q2 2025 · France summary · IV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A112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Buyer narrative in France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11247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buyer narrative remains operational relief: visible ROI, secured cash, proof the firm runs without the founder day to day.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11247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 operational pain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Simplify and delegate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Visible ROI within 6 months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Secure cash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 transfer without panic</a:t>
            </a:r>
            <a:endParaRPr lang="en-US" sz="11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457200" y="2331720"/>
          <a:ext cx="11247120" cy="39776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6355080"/>
            <a:ext cx="11247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 Economy · System Index T2 2025</a:t>
            </a:r>
            <a:endParaRPr lang="en-US" sz="700" dirty="0"/>
          </a:p>
        </p:txBody>
      </p:sp>
      <p:sp>
        <p:nvSpPr>
          <p:cNvPr id="7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SME Barometer Europe · Q2 2025 · France summary · IV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A112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The past — founder era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4206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Family SME, local profitability, surface digitalization: the founder remains the nervous system.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691640"/>
            <a:ext cx="420624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buyer requires documented processes, autonomous team and data room — not only stabilized EBITDA.</a:t>
            </a:r>
            <a:endParaRPr lang="en-US" sz="11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4892040" y="960120"/>
          <a:ext cx="6812280" cy="53492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6355080"/>
            <a:ext cx="11247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 Economy · System Index T2 2025</a:t>
            </a:r>
            <a:endParaRPr lang="en-US" sz="700" dirty="0"/>
          </a:p>
        </p:txBody>
      </p:sp>
      <p:sp>
        <p:nvSpPr>
          <p:cNvPr id="7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SME Barometer Europe · Q2 2025 · France summary · IV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A112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France scenarios 2025–2030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11247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Bifurcation: structured champions vs fragile mass. Priority: gain 10 sellability points in 18 months on Processes and Pilotage.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11247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Exodus (35%)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Awakening (25%)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Hybrid (40%)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548640" y="2194560"/>
            <a:ext cx="3474720" cy="4023360"/>
          </a:xfrm>
          <a:prstGeom prst="roundRect">
            <a:avLst/>
          </a:prstGeom>
          <a:solidFill>
            <a:srgbClr val="E5E7EB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2331720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11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Exodus (35%)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85800" y="2880360"/>
            <a:ext cx="3200400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Fermetures massives, rachats étrangers à décote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4297680" y="2194560"/>
            <a:ext cx="3474720" cy="4023360"/>
          </a:xfrm>
          <a:prstGeom prst="roundRect">
            <a:avLst/>
          </a:prstGeom>
          <a:solidFill>
            <a:srgbClr val="E5E7EB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297680" y="2331720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11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Awakening (25%)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434840" y="2880360"/>
            <a:ext cx="3200400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Réformes succession, montée systémisation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8046720" y="2194560"/>
            <a:ext cx="3474720" cy="4023360"/>
          </a:xfrm>
          <a:prstGeom prst="roundRect">
            <a:avLst/>
          </a:prstGeom>
          <a:solidFill>
            <a:srgbClr val="E5E7EB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046720" y="2331720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11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Hybrid (40%)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8183880" y="2880360"/>
            <a:ext cx="3200400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Bifurcation : champions structurés vs masse fragile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SME Barometer Europe · Q2 2025 · France summary · IV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A112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BE Fit dashboard — 12 months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11247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18-month priority: Processes + Pilotage — gain 10 sellability points.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11247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Processes: 48/100 → plan 90j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Pilotage: 51/100 → plan 90j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Vision: 52/100 → plan 90j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Organization: 54/100 → plan 90j</a:t>
            </a:r>
            <a:endParaRPr lang="en-US" sz="11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457200" y="2331720"/>
          <a:ext cx="11247120" cy="39776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6355080"/>
            <a:ext cx="11247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 Economy · System Index T2 2025</a:t>
            </a:r>
            <a:endParaRPr lang="en-US" sz="700" dirty="0"/>
          </a:p>
        </p:txBody>
      </p:sp>
      <p:sp>
        <p:nvSpPr>
          <p:cNvPr id="7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SME Barometer Europe · Q2 2025 · France summary · IV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A112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Territories — IdF · ARA · PACA · SW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11247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Regional gaps on fiber, buyer density and transfer culture — read with regional scores in the full report.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11247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IdF · ARA · PACA · SW: fiber &amp; buyer gaps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Pair BE Fit with BPI / chamber desks</a:t>
            </a:r>
            <a:endParaRPr lang="en-US" sz="11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457200" y="2331720"/>
          <a:ext cx="11247120" cy="39776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6355080"/>
            <a:ext cx="11247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 Economy · System Index T2 2025</a:t>
            </a:r>
            <a:endParaRPr lang="en-US" sz="700" dirty="0"/>
          </a:p>
        </p:txBody>
      </p:sp>
      <p:sp>
        <p:nvSpPr>
          <p:cNvPr id="7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SME Barometer Europe · Q2 2025 · France summary · IV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A112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Belgium / Wallonia — context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11247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Wallonia fiber 17% · Cloud without documented process does not create sellability.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11247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 processes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Accelerate digital maturity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governance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Integrate AI into processes</a:t>
            </a:r>
            <a:endParaRPr lang="en-US" sz="11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457200" y="2331720"/>
          <a:ext cx="11247120" cy="39776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6355080"/>
            <a:ext cx="11247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 Economy · System Index T2 2025</a:t>
            </a:r>
            <a:endParaRPr lang="en-US" sz="700" dirty="0"/>
          </a:p>
        </p:txBody>
      </p:sp>
      <p:sp>
        <p:nvSpPr>
          <p:cNvPr id="7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SME Barometer Europe · Q2 2025 · France summary · V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A112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Europe vs United States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11247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Index gap +13 · EU vs US M&amp;A.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11247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vision: Défensive, fragmentée, prudente / Offensive, scale, exit culture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SME budgets: Contraints, priorité cash / Investisseur, outils &amp; R&amp;D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Exit taxation: 30-60% selon pays / ~20% fédéral</a:t>
            </a:r>
            <a:endParaRPr lang="en-US" sz="11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457200" y="2331720"/>
          <a:ext cx="11247120" cy="39776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6355080"/>
            <a:ext cx="11247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 Economy · System Index T2 2025</a:t>
            </a:r>
            <a:endParaRPr lang="en-US" sz="700" dirty="0"/>
          </a:p>
        </p:txBody>
      </p:sp>
      <p:sp>
        <p:nvSpPr>
          <p:cNvPr id="7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SME Barometer Europe · Q2 2025 · France summary · III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A112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M&amp;A volume EU vs US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11247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 US M&amp;A volume — structural due diligence before LOI.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11247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Structural due diligence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Acquire FR at a discount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Systemise via BE Fit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 US or EU exit</a:t>
            </a:r>
            <a:endParaRPr lang="en-US" sz="11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457200" y="2331720"/>
          <a:ext cx="11247120" cy="39776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6355080"/>
            <a:ext cx="11247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 Economy · System Index T2 2025</a:t>
            </a:r>
            <a:endParaRPr lang="en-US" sz="700" dirty="0"/>
          </a:p>
        </p:txBody>
      </p:sp>
      <p:sp>
        <p:nvSpPr>
          <p:cNvPr id="7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SME Barometer Europe · Q2 2025 · France summary · VII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A112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Agenda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SME Barometer Europe · Q2 2025 · France summary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100584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Editorial &amp; triple lens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National barometers vs TSE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France deep dive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Belgium &amp; Europe/US context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Sectors &amp; scenarios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Actions &amp; investment logic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 Method &amp; download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A112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Top 5 sectors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11247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Construction and retail FR show the lowest sellability; the US remain structured across all panel sectors.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11247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 top: tech, health, industry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Flop: consulting, HCR — founder dependency</a:t>
            </a:r>
            <a:endParaRPr lang="en-US" sz="11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457200" y="2331720"/>
          <a:ext cx="11247120" cy="39776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6355080"/>
            <a:ext cx="11247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 Economy · System Index T2 2025</a:t>
            </a:r>
            <a:endParaRPr lang="en-US" sz="700" dirty="0"/>
          </a:p>
        </p:txBody>
      </p:sp>
      <p:sp>
        <p:nvSpPr>
          <p:cNvPr id="7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SME Barometer Europe · Q2 2025 · France summary · VI</a:t>
            </a:r>
            <a:endParaRPr lang="en-US" sz="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A112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Invest — US logic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11247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Structural due diligence, FR discount if founder-dependent, 18–24 month operating PE before EU or US exit.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11247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Structural due diligence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Acquire FR at a discount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Systemise via BE Fit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 US or EU exit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Operating PE over 18–24 months</a:t>
            </a:r>
            <a:endParaRPr lang="en-US" sz="11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457200" y="2331720"/>
          <a:ext cx="11247120" cy="39776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6355080"/>
            <a:ext cx="11247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 Economy · System Index T2 2025</a:t>
            </a:r>
            <a:endParaRPr lang="en-US" sz="700" dirty="0"/>
          </a:p>
        </p:txBody>
      </p:sp>
      <p:sp>
        <p:nvSpPr>
          <p:cNvPr id="7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SME Barometer Europe · Q2 2025 · France summary · VIII</a:t>
            </a:r>
            <a:endParaRPr lang="en-US" sz="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A112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European panorama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11247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 59/100 · US #1 at 72.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11247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Structural sellability lag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Founder autonomy: persistent gap</a:t>
            </a:r>
            <a:endParaRPr lang="en-US" sz="11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457200" y="2331720"/>
          <a:ext cx="11247120" cy="39776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6355080"/>
            <a:ext cx="11247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 Economy · System Index T2 2025</a:t>
            </a:r>
            <a:endParaRPr lang="en-US" sz="700" dirty="0"/>
          </a:p>
        </p:txBody>
      </p:sp>
      <p:sp>
        <p:nvSpPr>
          <p:cNvPr id="7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SME Barometer Europe · Q2 2025 · France summary · II</a:t>
            </a:r>
            <a:endParaRPr lang="en-US" sz="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A112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Europe × United States — matrix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11247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Structural gap on sellability, M&amp;A volume and capital logic.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11247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vision: Défensive, fragmentée, prudente / Offensive, scale, exit culture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SME budgets: Contraints, priorité cash / Investisseur, outils &amp; R&amp;D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Exit taxation: 30-60% selon pays / ~20% fédéral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SME M&amp;A volume/year: ~25 000 / ~45 000</a:t>
            </a:r>
            <a:endParaRPr lang="en-US" sz="11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457200" y="1234440"/>
          <a:ext cx="11247120" cy="50749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6355080"/>
            <a:ext cx="11247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 Economy · System Index T2 2025</a:t>
            </a:r>
            <a:endParaRPr lang="en-US" sz="700" dirty="0"/>
          </a:p>
        </p:txBody>
      </p:sp>
      <p:sp>
        <p:nvSpPr>
          <p:cNvPr id="7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SME Barometer Europe · Q2 2025 · France summary · III</a:t>
            </a:r>
            <a:endParaRPr lang="en-US" sz="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A112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Belgium — actions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11247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Modernize without confusing digital surface and sellability.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11247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 processes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Accelerate digital maturity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governance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Integrate AI into processes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KPI-driven management</a:t>
            </a:r>
            <a:endParaRPr lang="en-US" sz="11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457200" y="2331720"/>
          <a:ext cx="11247120" cy="39776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6355080"/>
            <a:ext cx="11247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 Economy · System Index T2 2025</a:t>
            </a:r>
            <a:endParaRPr lang="en-US" sz="700" dirty="0"/>
          </a:p>
        </p:txBody>
      </p:sp>
      <p:sp>
        <p:nvSpPr>
          <p:cNvPr id="7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SME Barometer Europe · Q2 2025 · France summary · V</a:t>
            </a:r>
            <a:endParaRPr lang="en-US" sz="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A112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TSE methodology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11247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Index /100 + BE Fit 4 pillars: Diagnosis → Plan → Steering → Transfer.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11247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 15,000 firms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countries · Q2 2025 edition</a:t>
            </a:r>
            <a:endParaRPr lang="en-US" sz="11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457200" y="2331720"/>
          <a:ext cx="11247120" cy="39776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6355080"/>
            <a:ext cx="11247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 Economy · System Index T2 2025</a:t>
            </a:r>
            <a:endParaRPr lang="en-US" sz="700" dirty="0"/>
          </a:p>
        </p:txBody>
      </p:sp>
      <p:sp>
        <p:nvSpPr>
          <p:cNvPr id="7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SME Barometer Europe · Q2 2025 · France summary · I</a:t>
            </a:r>
            <a:endParaRPr lang="en-US" sz="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0A11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2926080"/>
            <a:ext cx="12188952" cy="109728"/>
          </a:xfrm>
          <a:prstGeom prst="rect">
            <a:avLst/>
          </a:prstGeom>
          <a:solidFill>
            <a:srgbClr val="D4AF3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82880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731520" y="2286000"/>
            <a:ext cx="10515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Download &amp; contact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731520" y="3291840"/>
            <a:ext cx="100584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full report (132 HTML pages / ~102 slides) details each national source.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SME Barometer Europe · Q2 2025 · France summary · 0</a:t>
            </a:r>
            <a:endParaRPr lang="en-US" sz="8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828800"/>
            <a:ext cx="10515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Download the full report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731520" y="292608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132-page HTML report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731520" y="342900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102-slide complete deck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31520" y="393192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thesystemeconomy.com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731520" y="566928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thesystemeconomy.com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SME Barometer Europe · Q2 2025 · France summary</a:t>
            </a:r>
            <a:endParaRPr lang="en-US" sz="8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A112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Disclaimer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11247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TSE data and cited public sources. Not investment advice. Order-of-magnitude figures where noted.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11247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Q2 2025 edition · The System Economy</a:t>
            </a:r>
            <a:endParaRPr lang="en-US" sz="11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457200" y="2331720"/>
          <a:ext cx="11247120" cy="39776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6355080"/>
            <a:ext cx="11247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 Economy · System Index T2 2025</a:t>
            </a:r>
            <a:endParaRPr lang="en-US" sz="700" dirty="0"/>
          </a:p>
        </p:txBody>
      </p:sp>
      <p:sp>
        <p:nvSpPr>
          <p:cNvPr id="7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SME Barometer Europe · Q2 2025 · France summary · 0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1097280"/>
            <a:ext cx="73152" cy="4114800"/>
          </a:xfrm>
          <a:prstGeom prst="rect">
            <a:avLst/>
          </a:prstGeom>
          <a:solidFill>
            <a:srgbClr val="D4AF37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1828800"/>
            <a:ext cx="10515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1E3A5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France asks if the firm holds. Belgium if it modernizes. The US if it scales and sells.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914400" y="53035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Bruno Ghezali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SME Barometer Europe · Q2 2025 · France summary · I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A112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Editorial note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11247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barometers, two continents: France reads survival, Belgium modernization, the US scale and exit. TSE unifies via the System Index.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11247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national barometers cross-read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Index = single language</a:t>
            </a:r>
            <a:endParaRPr lang="en-US" sz="11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2331720"/>
          <a:ext cx="11247120" cy="3977640"/>
        </p:xfrm>
        <a:graphic>
          <a:graphicData uri="http://schemas.openxmlformats.org/drawingml/2006/table">
            <a:tbl>
              <a:tblPr/>
              <a:tblGrid>
                <a:gridCol w="1874520"/>
                <a:gridCol w="1874520"/>
                <a:gridCol w="1874520"/>
                <a:gridCol w="1874520"/>
                <a:gridCol w="1874520"/>
                <a:gridCol w="1874520"/>
              </a:tblGrid>
              <a:tr h="4419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Economic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Digital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Capital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Process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Sell.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</a:tr>
              <a:tr h="4419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🇫🇷 FR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●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○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28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</a:tr>
              <a:tr h="4419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🇧🇪 BE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●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○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28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</a:tr>
              <a:tr h="4419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🇧🇪 BE-WAL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●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○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28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</a:tr>
              <a:tr h="4419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🇩🇪 DE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○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28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●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</a:tr>
              <a:tr h="4419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🇩🇪 DE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●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○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28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○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28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</a:tr>
              <a:tr h="4419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🇺🇸 US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○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28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●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</a:tr>
              <a:tr h="4419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🇬🇧 UK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●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○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28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</a:tr>
              <a:tr h="4419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TSE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●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●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●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●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●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6355080"/>
            <a:ext cx="11247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 Economy · System Index T2 2025</a:t>
            </a:r>
            <a:endParaRPr lang="en-US" sz="700" dirty="0"/>
          </a:p>
        </p:txBody>
      </p:sp>
      <p:sp>
        <p:nvSpPr>
          <p:cNvPr id="7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SME Barometer Europe · Q2 2025 · France summary · I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A112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Source map vs TSE axes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11247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Eight institutional sources cross-read in the full report — publishers, public KPIs, URLs.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11247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Tous les baromètres confirment une tension économique ou de coûts (FR, UK, DE partiel).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digitalisation progresse en Belgique et en Wallonie — mais sans lien explicite à la reprise.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Aucun baromètre national ne publie un indicateur de transmissibilité comparable au TSE.</a:t>
            </a:r>
            <a:endParaRPr lang="en-US" sz="11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2331720"/>
          <a:ext cx="11247120" cy="3977640"/>
        </p:xfrm>
        <a:graphic>
          <a:graphicData uri="http://schemas.openxmlformats.org/drawingml/2006/table">
            <a:tbl>
              <a:tblPr/>
              <a:tblGrid>
                <a:gridCol w="1874520"/>
                <a:gridCol w="1874520"/>
                <a:gridCol w="1874520"/>
                <a:gridCol w="1874520"/>
                <a:gridCol w="1874520"/>
                <a:gridCol w="1874520"/>
              </a:tblGrid>
              <a:tr h="4419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Economic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Digital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Capital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Process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Sell.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</a:tr>
              <a:tr h="4419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🇫🇷 FR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●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○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28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</a:tr>
              <a:tr h="4419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🇧🇪 BE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●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○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28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</a:tr>
              <a:tr h="4419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🇧🇪 BE-WAL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●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○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28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</a:tr>
              <a:tr h="4419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🇩🇪 DE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○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28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●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</a:tr>
              <a:tr h="4419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🇩🇪 DE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●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○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28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○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28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</a:tr>
              <a:tr h="4419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🇺🇸 US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○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28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●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</a:tr>
              <a:tr h="4419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🇬🇧 UK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●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○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28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</a:tr>
              <a:tr h="4419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TSE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●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●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●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●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●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6355080"/>
            <a:ext cx="11247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 Economy · System Index T2 2025</a:t>
            </a:r>
            <a:endParaRPr lang="en-US" sz="700" dirty="0"/>
          </a:p>
        </p:txBody>
      </p:sp>
      <p:sp>
        <p:nvSpPr>
          <p:cNvPr id="7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SME Barometer Europe · Q2 2025 · France summary · IX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A112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National vs System Index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11247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 barometers measure the quarter; TSE measures capacity to transfer.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11247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Cash / morale: yes (FR, UK)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Sellability: TSE only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548640" y="2148840"/>
            <a:ext cx="5394960" cy="4160520"/>
          </a:xfrm>
          <a:prstGeom prst="roundRect">
            <a:avLst/>
          </a:prstGeom>
          <a:solidFill>
            <a:srgbClr val="E5E7EB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217920" y="2148840"/>
            <a:ext cx="5394960" cy="4160520"/>
          </a:xfrm>
          <a:prstGeom prst="roundRect">
            <a:avLst/>
          </a:prstGeom>
          <a:solidFill>
            <a:srgbClr val="E5E7EB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228600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 barometers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6400800" y="228600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Index TSE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731520" y="269748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Cash / morale: Yes (FR, UK)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731520" y="320040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 / AI: Yes (BE, WAL)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731520" y="370332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 optimism: Yes (US)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731520" y="420624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Sellability: No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400800" y="269748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Index: 58 FR · 60 BE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6400800" y="320040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Sellability: 32% FR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400800" y="370332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 Fit 4 pillars: Yes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400800" y="420624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Sellability: Yes (TSE)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SME Barometer Europe · Q2 2025 · France summary · IX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SME Barometer Europe · Q2 2025 · France summary · IX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A112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Convergences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11247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Tous les baromètres confirment une tension économique ou de coûts (FR, UK, DE partiel).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11247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digitalisation progresse en Belgique et en Wallonie — mais sans lien explicite à la reprise.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Aucun baromètre national ne publie un indicateur de transmissibilité comparable au TSE.</a:t>
            </a:r>
            <a:endParaRPr lang="en-US" sz="11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457200" y="2331720"/>
          <a:ext cx="11247120" cy="39776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6355080"/>
            <a:ext cx="11247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 Economy · System Index T2 2025</a:t>
            </a:r>
            <a:endParaRPr lang="en-US" sz="700" dirty="0"/>
          </a:p>
        </p:txBody>
      </p:sp>
      <p:sp>
        <p:nvSpPr>
          <p:cNvPr id="7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SME Barometer Europe · Q2 2025 · France summary · IX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A112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🇫🇷 SME Barometer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11247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quarter remains tense on cash; investment is picking up cautiously.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11247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36% of owners report deteriorating cash (Q4 2025).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22% report short-term credit difficulties.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Morale remains fragile despite a slight rebound in investment intentions.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Employment is stable for a majority of respondents.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Illuminates the French economic / survival lens. Does not measure sellability or founder dependency.</a:t>
            </a:r>
            <a:endParaRPr lang="en-US" sz="11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457200" y="2331720"/>
          <a:ext cx="11247120" cy="39776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6355080"/>
            <a:ext cx="11247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 Economy · System Index T2 2025</a:t>
            </a:r>
            <a:endParaRPr lang="en-US" sz="700" dirty="0"/>
          </a:p>
        </p:txBody>
      </p:sp>
      <p:sp>
        <p:nvSpPr>
          <p:cNvPr id="7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SME Barometer Europe · Q2 2025 · France summary · IX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A112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FR × BE × US matrix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11247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reading grids: survival (FR), modernization (BE), capital (US).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11247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measured: FR État psychologique &amp; économique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Horizon: FR Court terme · cash-flow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logic: FR Douleur — souffrir moins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Crisis lens: FR Survivons-nous ?</a:t>
            </a:r>
            <a:endParaRPr lang="en-US" sz="11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2148840"/>
          <a:ext cx="11247120" cy="4160520"/>
        </p:xfrm>
        <a:graphic>
          <a:graphicData uri="http://schemas.openxmlformats.org/drawingml/2006/table">
            <a:tbl>
              <a:tblPr/>
              <a:tblGrid>
                <a:gridCol w="2926080"/>
                <a:gridCol w="2743200"/>
                <a:gridCol w="2743200"/>
                <a:gridCol w="2834640"/>
              </a:tblGrid>
              <a:tr h="4622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Dimension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France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Belgium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United States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</a:tr>
              <a:tr h="4622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What is measured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État psychologique &amp; économique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Maturité numérique du tissu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Capacité scale, exit &amp; autonomie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2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Horizon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Court terme · cash-flow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Moyen terme · modernisation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Long terme · valorisation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2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Market logic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Douleur — souffrir moins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Optimisation — améliorer le système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Accélération — scaler et sortir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2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Crisis lens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Survivons-nous ?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Où est notre maturité ?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Qui gagne le marché ?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2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System Index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58/100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60/100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72/100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2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Sellability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32%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~36%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42%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2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Owner morale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Pessimiste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Pragmatique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Optimiste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2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Tech investment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Faible (survie d'abord)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Moyen (outils)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Élevé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SME Barometer Europe · Q2 2025 · France summary · III</a:t>
            </a:r>
            <a:endParaRPr lang="en-US" sz="800" dirty="0"/>
          </a:p>
        </p:txBody>
      </p:sp>
      <p:sp>
        <p:nvSpPr>
          <p:cNvPr id="7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SME Barometer Europe · Q2 2025 · France summary · III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28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</vt:vector>
  </TitlesOfParts>
  <Company>The System Economy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SME Barometer Europe — France summary</dc:title>
  <dc:subject>PptxGenJS Presentation</dc:subject>
  <dc:creator>Bruno Ghezali</dc:creator>
  <cp:lastModifiedBy>Bruno Ghezali</cp:lastModifiedBy>
  <cp:revision>1</cp:revision>
  <dcterms:created xsi:type="dcterms:W3CDTF">2026-05-27T22:24:33Z</dcterms:created>
  <dcterms:modified xsi:type="dcterms:W3CDTF">2026-05-27T22:24:33Z</dcterms:modified>
</cp:coreProperties>
</file>