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charts/chart2.xml" ContentType="application/vnd.openxmlformats-officedocument.drawingml.chart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charts/chart3.xml" ContentType="application/vnd.openxmlformats-officedocument.drawingml.chart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charts/chart4.xml" ContentType="application/vnd.openxmlformats-officedocument.drawingml.chart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charts/chart5.xml" ContentType="application/vnd.openxmlformats-officedocument.drawingml.chart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charts/chart6.xml" ContentType="application/vnd.openxmlformats-officedocument.drawingml.chart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charts/chart7.xml" ContentType="application/vnd.openxmlformats-officedocument.drawingml.chart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charts/chart8.xml" ContentType="application/vnd.openxmlformats-officedocument.drawingml.chart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charts/chart9.xml" ContentType="application/vnd.openxmlformats-officedocument.drawingml.chart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charts/chart10.xml" ContentType="application/vnd.openxmlformats-officedocument.drawingml.chart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charts/chart11.xml" ContentType="application/vnd.openxmlformats-officedocument.drawingml.chart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charts/chart12.xml" ContentType="application/vnd.openxmlformats-officedocument.drawingml.chart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charts/chart13.xml" ContentType="application/vnd.openxmlformats-officedocument.drawingml.chart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charts/chart14.xml" ContentType="application/vnd.openxmlformats-officedocument.drawingml.chart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charts/chart15.xml" ContentType="application/vnd.openxmlformats-officedocument.drawingml.chart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charts/chart16.xml" ContentType="application/vnd.openxmlformats-officedocument.drawingml.chart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charts/chart17.xml" ContentType="application/vnd.openxmlformats-officedocument.drawingml.chart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charts/chart18.xml" ContentType="application/vnd.openxmlformats-officedocument.drawingml.chart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charts/chart19.xml" ContentType="application/vnd.openxmlformats-officedocument.drawingml.chart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charts/chart20.xml" ContentType="application/vnd.openxmlformats-officedocument.drawingml.chart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charts/chart21.xml" ContentType="application/vnd.openxmlformats-officedocument.drawingml.chart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charts/chart22.xml" ContentType="application/vnd.openxmlformats-officedocument.drawingml.chart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charts/chart23.xml" ContentType="application/vnd.openxmlformats-officedocument.drawingml.chart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charts/chart24.xml" ContentType="application/vnd.openxmlformats-officedocument.drawingml.chart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charts/chart25.xml" ContentType="application/vnd.openxmlformats-officedocument.drawingml.chart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charts/chart26.xml" ContentType="application/vnd.openxmlformats-officedocument.drawingml.chart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charts/chart27.xml" ContentType="application/vnd.openxmlformats-officedocument.drawingml.chart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charts/chart28.xml" ContentType="application/vnd.openxmlformats-officedocument.drawingml.chart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charts/chart29.xml" ContentType="application/vnd.openxmlformats-officedocument.drawingml.chart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charts/chart30.xml" ContentType="application/vnd.openxmlformats-officedocument.drawingml.chart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charts/chart31.xml" ContentType="application/vnd.openxmlformats-officedocument.drawingml.chart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charts/chart32.xml" ContentType="application/vnd.openxmlformats-officedocument.drawingml.chart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charts/chart33.xml" ContentType="application/vnd.openxmlformats-officedocument.drawingml.chart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charts/chart34.xml" ContentType="application/vnd.openxmlformats-officedocument.drawingml.chart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notesMasterIdLst>
    <p:notesMasterId r:id="rId5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6B728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6B728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A1128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D97706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DC2626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UE Index</c:v>
                  </c:pt>
                  <c:pt idx="1">
                    <c:v>US #1</c:v>
                  </c:pt>
                  <c:pt idx="2">
                    <c:v>Écart</c:v>
                  </c:pt>
                  <c:pt idx="3">
                    <c:v>FR invend.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72</c:v>
                </c:pt>
                <c:pt idx="2">
                  <c:v>13</c:v>
                </c:pt>
                <c:pt idx="3">
                  <c:v>73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3.94999999999999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Index optimisme</c:v>
                  </c:pt>
                  <c:pt idx="1">
                    <c:v>Moyenne historique 52 ans</c:v>
                  </c:pt>
                  <c:pt idx="2">
                    <c:v>Plans embauche nets</c:v>
                  </c:pt>
                  <c:pt idx="3">
                    <c:v>Incertitude élevée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</c:v>
                </c:pt>
                <c:pt idx="1">
                  <c:v>98</c:v>
                </c:pt>
                <c:pt idx="2">
                  <c:v>17</c:v>
                </c:pt>
                <c:pt idx="3">
                  <c:v>28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98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SBI (solde)</c:v>
                  </c:pt>
                  <c:pt idx="1">
                    <c:v>Pression coûts</c:v>
                  </c:pt>
                  <c:pt idx="2">
                    <c:v>Moral dirigeant bas</c:v>
                  </c:pt>
                  <c:pt idx="3">
                    <c:v>Croissance prévue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</c:v>
                </c:pt>
                <c:pt idx="1">
                  <c:v>78</c:v>
                </c:pt>
                <c:pt idx="2">
                  <c:v>62</c:v>
                </c:pt>
                <c:pt idx="3">
                  <c:v>24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78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5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6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7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8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9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10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11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12"/>
            <c:invertIfNegative val="0"/>
            <c:bubble3D val="0"/>
            <c:spPr>
              <a:solidFill>
                <a:srgbClr val="0A1128"/>
              </a:solidFill>
              <a:effectLst/>
            </c:spPr>
          </c:dPt>
          <c:cat>
            <c:multiLvlStrRef>
              <c:f>Sheet1!$A$2:$A$14</c:f>
              <c:multiLvlStrCache>
                <c:ptCount val="13"/>
                <c:lvl>
                  <c:pt idx="0">
                    <c:v>Allemagne</c:v>
                  </c:pt>
                  <c:pt idx="1">
                    <c:v>Royaume-Uni</c:v>
                  </c:pt>
                  <c:pt idx="2">
                    <c:v>Suède</c:v>
                  </c:pt>
                  <c:pt idx="3">
                    <c:v>Autriche</c:v>
                  </c:pt>
                  <c:pt idx="4">
                    <c:v>Pays-Bas</c:v>
                  </c:pt>
                  <c:pt idx="5">
                    <c:v>Portugal</c:v>
                  </c:pt>
                  <c:pt idx="6">
                    <c:v>Irlande</c:v>
                  </c:pt>
                  <c:pt idx="7">
                    <c:v>Belgique</c:v>
                  </c:pt>
                  <c:pt idx="8">
                    <c:v>France</c:v>
                  </c:pt>
                  <c:pt idx="9">
                    <c:v>Pologne</c:v>
                  </c:pt>
                  <c:pt idx="10">
                    <c:v>Italie</c:v>
                  </c:pt>
                  <c:pt idx="11">
                    <c:v>Espagne</c:v>
                  </c:pt>
                  <c:pt idx="12">
                    <c:v>États-Unis</c:v>
                  </c:pt>
                </c:lvl>
              </c:multiLvlStrCache>
            </c:multiLvl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68</c:v>
                </c:pt>
                <c:pt idx="1">
                  <c:v>65</c:v>
                </c:pt>
                <c:pt idx="2">
                  <c:v>64</c:v>
                </c:pt>
                <c:pt idx="3">
                  <c:v>63</c:v>
                </c:pt>
                <c:pt idx="4">
                  <c:v>62</c:v>
                </c:pt>
                <c:pt idx="5">
                  <c:v>61</c:v>
                </c:pt>
                <c:pt idx="6">
                  <c:v>61</c:v>
                </c:pt>
                <c:pt idx="7">
                  <c:v>60</c:v>
                </c:pt>
                <c:pt idx="8">
                  <c:v>58</c:v>
                </c:pt>
                <c:pt idx="9">
                  <c:v>56</c:v>
                </c:pt>
                <c:pt idx="10">
                  <c:v>54</c:v>
                </c:pt>
                <c:pt idx="11">
                  <c:v>52</c:v>
                </c:pt>
                <c:pt idx="12">
                  <c:v>72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Sheet1!$A$2:$A$13</c:f>
              <c:multiLvlStrCache>
                <c:ptCount val="12"/>
                <c:lvl>
                  <c:pt idx="0">
                    <c:v>Allemagne</c:v>
                  </c:pt>
                  <c:pt idx="1">
                    <c:v>Royaume-Uni</c:v>
                  </c:pt>
                  <c:pt idx="2">
                    <c:v>Suède</c:v>
                  </c:pt>
                  <c:pt idx="3">
                    <c:v>Autriche</c:v>
                  </c:pt>
                  <c:pt idx="4">
                    <c:v>Pays-Bas</c:v>
                  </c:pt>
                  <c:pt idx="5">
                    <c:v>Belgique</c:v>
                  </c:pt>
                  <c:pt idx="6">
                    <c:v>Portugal</c:v>
                  </c:pt>
                  <c:pt idx="7">
                    <c:v>Irlande</c:v>
                  </c:pt>
                  <c:pt idx="8">
                    <c:v>Pologne</c:v>
                  </c:pt>
                  <c:pt idx="9">
                    <c:v>France</c:v>
                  </c:pt>
                  <c:pt idx="10">
                    <c:v>Italie</c:v>
                  </c:pt>
                  <c:pt idx="11">
                    <c:v>Espagne</c:v>
                  </c:pt>
                </c:lvl>
              </c:multiLvlStrCache>
            </c:multiLvl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38</c:v>
                </c:pt>
                <c:pt idx="2">
                  <c:v>38</c:v>
                </c:pt>
                <c:pt idx="3">
                  <c:v>37</c:v>
                </c:pt>
                <c:pt idx="4">
                  <c:v>36</c:v>
                </c:pt>
                <c:pt idx="5">
                  <c:v>36</c:v>
                </c:pt>
                <c:pt idx="6">
                  <c:v>35</c:v>
                </c:pt>
                <c:pt idx="7">
                  <c:v>35</c:v>
                </c:pt>
                <c:pt idx="8">
                  <c:v>33</c:v>
                </c:pt>
                <c:pt idx="9">
                  <c:v>32</c:v>
                </c:pt>
                <c:pt idx="10">
                  <c:v>30</c:v>
                </c:pt>
                <c:pt idx="11">
                  <c:v>28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System Index</c:v>
                  </c:pt>
                  <c:pt idx="1">
                    <c:v>Transmissibilité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42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System Index</c:v>
                  </c:pt>
                  <c:pt idx="1">
                    <c:v>Transmissibilité</c:v>
                  </c:pt>
                  <c:pt idx="2">
                    <c:v>Dép. fondateur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</c:v>
                </c:pt>
                <c:pt idx="1">
                  <c:v>32</c:v>
                </c:pt>
                <c:pt idx="2">
                  <c:v>78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System Index</c:v>
                  </c:pt>
                  <c:pt idx="1">
                    <c:v>Transmissibilité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40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System Index</c:v>
                  </c:pt>
                  <c:pt idx="1">
                    <c:v>Transmissibilité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/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System Index</c:v>
                  </c:pt>
                  <c:pt idx="1">
                    <c:v>Transmissibilité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36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Transmissibilité</c:v>
                  </c:pt>
                  <c:pt idx="1">
                    <c:v>Dép. fondateur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Belgique</c:v>
                </c:pt>
              </c:strCache>
            </c:strRef>
          </c:tx>
          <c:spPr>
            <a:solidFill>
              <a:srgbClr val="B8941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Transmissibilité</c:v>
                  </c:pt>
                  <c:pt idx="1">
                    <c:v>Dép. fondateur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</c:v>
                </c:pt>
                <c:pt idx="1">
                  <c:v>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États-Unis</c:v>
                </c:pt>
              </c:strCache>
            </c:strRef>
          </c:tx>
          <c:spPr>
            <a:solidFill>
              <a:srgbClr val="0A1128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Transmissibilité</c:v>
                  </c:pt>
                  <c:pt idx="1">
                    <c:v>Dép. fondateur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00000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undefined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B8941F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undefined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Diagnostic</c:v>
                  </c:pt>
                  <c:pt idx="1">
                    <c:v>Plan</c:v>
                  </c:pt>
                  <c:pt idx="2">
                    <c:v>Pilotage</c:v>
                  </c:pt>
                  <c:pt idx="3">
                    <c:v>Transmission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3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Écart index</c:v>
                  </c:pt>
                  <c:pt idx="1">
                    <c:v>Trans. UE</c:v>
                  </c:pt>
                  <c:pt idx="2">
                    <c:v>Trans. 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36</c:v>
                </c:pt>
                <c:pt idx="2">
                  <c:v>42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· pessimisme</c:v>
                  </c:pt>
                  <c:pt idx="1">
                    <c:v>BE · neutre</c:v>
                  </c:pt>
                  <c:pt idx="2">
                    <c:v>US · optimisme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35</c:v>
                </c:pt>
                <c:pt idx="2">
                  <c:v>28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Processus</c:v>
                  </c:pt>
                  <c:pt idx="1">
                    <c:v>Pilotage</c:v>
                  </c:pt>
                  <c:pt idx="2">
                    <c:v>Vision</c:v>
                  </c:pt>
                  <c:pt idx="3">
                    <c:v>Organisation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51</c:v>
                </c:pt>
                <c:pt idx="2">
                  <c:v>52</c:v>
                </c:pt>
                <c:pt idx="3">
                  <c:v>54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1E3A5F"/>
            </a:solidFill>
            <a:ln w="25400" cap="flat">
              <a:solidFill>
                <a:srgbClr val="1E3A5F"/>
              </a:solidFill>
              <a:prstDash val="solid"/>
              <a:round/>
            </a:ln>
            <a:effectLst/>
          </c:spPr>
          <c:invertIfNegative val="0"/>
          <c:marker>
            <c:symbol val="circle"/>
            <c:size val="6"/>
            <c:spPr>
              <a:solidFill>
                <a:srgbClr val="1E3A5F"/>
              </a:solidFill>
              <a:ln w="9525" cap="flat">
                <a:solidFill>
                  <a:srgbClr val="1E3A5F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Sheet1!$A$2:$A$5</c:f>
              <c:multiLvlStrCache>
                <c:ptCount val="4"/>
                <c:lvl>
                  <c:pt idx="0">
                    <c:v>Vision</c:v>
                  </c:pt>
                  <c:pt idx="1">
                    <c:v>Organisation</c:v>
                  </c:pt>
                  <c:pt idx="2">
                    <c:v>Processus</c:v>
                  </c:pt>
                  <c:pt idx="3">
                    <c:v>Pilotage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54</c:v>
                </c:pt>
                <c:pt idx="2">
                  <c:v>48</c:v>
                </c:pt>
                <c:pt idx="3">
                  <c:v>51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094734554"/>
        <c:axId val="2094734552"/>
        <c:axId val="2094734556"/>
      </c:rad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Cloud</c:v>
                  </c:pt>
                  <c:pt idx="1">
                    <c:v>Outils collab.</c:v>
                  </c:pt>
                  <c:pt idx="2">
                    <c:v>Logiciels projet</c:v>
                  </c:pt>
                  <c:pt idx="3">
                    <c:v>IA déclarée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50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Tech &amp; SaaS</c:v>
                  </c:pt>
                  <c:pt idx="1">
                    <c:v>Santé &amp; medtech</c:v>
                  </c:pt>
                  <c:pt idx="2">
                    <c:v>Industrie manuf…</c:v>
                  </c:pt>
                  <c:pt idx="3">
                    <c:v>Services B2B</c:v>
                  </c:pt>
                  <c:pt idx="4">
                    <c:v>Transport &amp; log…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28</c:v>
                </c:pt>
                <c:pt idx="3">
                  <c:v>25</c:v>
                </c:pt>
                <c:pt idx="4">
                  <c:v>24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trans.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52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trans.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36</c:v>
                </c:pt>
                <c:pt idx="2">
                  <c:v>48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trans.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34</c:v>
                </c:pt>
                <c:pt idx="2">
                  <c:v>42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trans.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32</c:v>
                </c:pt>
                <c:pt idx="2">
                  <c:v>45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6B728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6B728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A1128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D97706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DC2626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UE Index</c:v>
                  </c:pt>
                  <c:pt idx="1">
                    <c:v>US #1</c:v>
                  </c:pt>
                  <c:pt idx="2">
                    <c:v>Écart</c:v>
                  </c:pt>
                  <c:pt idx="3">
                    <c:v>FR invend.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72</c:v>
                </c:pt>
                <c:pt idx="2">
                  <c:v>13</c:v>
                </c:pt>
                <c:pt idx="3">
                  <c:v>73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3.94999999999999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trans.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33</c:v>
                </c:pt>
                <c:pt idx="2">
                  <c:v>44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Volume M&amp;A UE</c:v>
                  </c:pt>
                  <c:pt idx="1">
                    <c:v>M&amp;A US (relatif)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45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Écart index</c:v>
                  </c:pt>
                  <c:pt idx="1">
                    <c:v>Trans. UE</c:v>
                  </c:pt>
                  <c:pt idx="2">
                    <c:v>Trans. 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36</c:v>
                </c:pt>
                <c:pt idx="2">
                  <c:v>42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Tension éco</c:v>
                  </c:pt>
                  <c:pt idx="1">
                    <c:v>Digital BE</c:v>
                  </c:pt>
                  <c:pt idx="2">
                    <c:v>Capital US</c:v>
                  </c:pt>
                  <c:pt idx="3">
                    <c:v>Trans. absente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70</c:v>
                </c:pt>
                <c:pt idx="2">
                  <c:v>65</c:v>
                </c:pt>
                <c:pt idx="3">
                  <c:v>95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6B728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6B728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A1128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D97706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DC2626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UE Index</c:v>
                  </c:pt>
                  <c:pt idx="1">
                    <c:v>US #1</c:v>
                  </c:pt>
                  <c:pt idx="2">
                    <c:v>Écart</c:v>
                  </c:pt>
                  <c:pt idx="3">
                    <c:v>FR invend.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72</c:v>
                </c:pt>
                <c:pt idx="2">
                  <c:v>13</c:v>
                </c:pt>
                <c:pt idx="3">
                  <c:v>73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3.94999999999999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00000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undefined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B8941F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undefined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Diagnostic</c:v>
                  </c:pt>
                  <c:pt idx="1">
                    <c:v>Plan</c:v>
                  </c:pt>
                  <c:pt idx="2">
                    <c:v>Pilotage</c:v>
                  </c:pt>
                  <c:pt idx="3">
                    <c:v>Transmission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3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1E3A5F"/>
            </a:solidFill>
            <a:ln w="25400" cap="flat">
              <a:solidFill>
                <a:srgbClr val="1E3A5F"/>
              </a:solidFill>
              <a:prstDash val="solid"/>
              <a:round/>
            </a:ln>
            <a:effectLst/>
          </c:spPr>
          <c:invertIfNegative val="0"/>
          <c:marker>
            <c:symbol val="circle"/>
            <c:size val="6"/>
            <c:spPr>
              <a:solidFill>
                <a:srgbClr val="1E3A5F"/>
              </a:solidFill>
              <a:ln w="9525" cap="flat">
                <a:solidFill>
                  <a:srgbClr val="1E3A5F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Sheet1!$A$2:$A$5</c:f>
              <c:multiLvlStrCache>
                <c:ptCount val="4"/>
                <c:lvl>
                  <c:pt idx="0">
                    <c:v>Vision</c:v>
                  </c:pt>
                  <c:pt idx="1">
                    <c:v>Organisation</c:v>
                  </c:pt>
                  <c:pt idx="2">
                    <c:v>Processus</c:v>
                  </c:pt>
                  <c:pt idx="3">
                    <c:v>Pilotage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54</c:v>
                </c:pt>
                <c:pt idx="2">
                  <c:v>48</c:v>
                </c:pt>
                <c:pt idx="3">
                  <c:v>51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094734554"/>
        <c:axId val="2094734552"/>
        <c:axId val="2094734556"/>
      </c:rad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Trésorerie dégradée</c:v>
                  </c:pt>
                  <c:pt idx="1">
                    <c:v>Difficultés crédit CT</c:v>
                  </c:pt>
                  <c:pt idx="2">
                    <c:v>Moral en baisse</c:v>
                  </c:pt>
                  <c:pt idx="3">
                    <c:v>Investissement en hausse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22</c:v>
                </c:pt>
                <c:pt idx="2">
                  <c:v>42</c:v>
                </c:pt>
                <c:pt idx="3">
                  <c:v>28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42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PME utilisant le cloud</c:v>
                  </c:pt>
                  <c:pt idx="1">
                    <c:v>IA (au moins un usage)</c:v>
                  </c:pt>
                  <c:pt idx="2">
                    <c:v>Cybersécurité formalisée</c:v>
                  </c:pt>
                  <c:pt idx="3">
                    <c:v>Écart micro vs moyenne UE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16</c:v>
                </c:pt>
                <c:pt idx="2">
                  <c:v>41</c:v>
                </c:pt>
                <c:pt idx="3">
                  <c:v>18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67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Score maturité global</c:v>
                  </c:pt>
                  <c:pt idx="1">
                    <c:v>Cloud</c:v>
                  </c:pt>
                  <c:pt idx="2">
                    <c:v>IA</c:v>
                  </c:pt>
                  <c:pt idx="3">
                    <c:v>Stratégie digitale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65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6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Climat des affaires (solde)</c:v>
                  </c:pt>
                  <c:pt idx="1">
                    <c:v>Perspectives 6 mois</c:v>
                  </c:pt>
                  <c:pt idx="2">
                    <c:v>Investissement prévu</c:v>
                  </c:pt>
                  <c:pt idx="3">
                    <c:v>Effectifs stables/hausse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12</c:v>
                </c:pt>
                <c:pt idx="3">
                  <c:v>54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4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Baromètre TPE/PME Europe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31520" y="219456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× Belgique × États-Unis · Rapport complet · T2 2025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31520" y="3108960"/>
            <a:ext cx="2560320" cy="1005840"/>
          </a:xfrm>
          <a:prstGeom prst="roundRect">
            <a:avLst/>
          </a:prstGeom>
          <a:solidFill>
            <a:srgbClr val="1E3A5F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3200400"/>
            <a:ext cx="2560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731520" y="370332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UE Index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520440" y="3108960"/>
            <a:ext cx="2560320" cy="1005840"/>
          </a:xfrm>
          <a:prstGeom prst="roundRect">
            <a:avLst/>
          </a:prstGeom>
          <a:solidFill>
            <a:srgbClr val="1E3A5F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520440" y="3200400"/>
            <a:ext cx="2560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3520440" y="370332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#1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309360" y="3108960"/>
            <a:ext cx="2560320" cy="1005840"/>
          </a:xfrm>
          <a:prstGeom prst="roundRect">
            <a:avLst/>
          </a:prstGeom>
          <a:solidFill>
            <a:srgbClr val="1E3A5F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09360" y="3200400"/>
            <a:ext cx="2560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6309360" y="370332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9098280" y="3108960"/>
            <a:ext cx="2560320" cy="1005840"/>
          </a:xfrm>
          <a:prstGeom prst="roundRect">
            <a:avLst/>
          </a:prstGeom>
          <a:solidFill>
            <a:srgbClr val="1E3A5F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098280" y="3200400"/>
            <a:ext cx="2560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9098280" y="370332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 invend.</a:t>
            </a:r>
            <a:endParaRPr lang="en-US" sz="1000" dirty="0"/>
          </a:p>
        </p:txBody>
      </p:sp>
      <p:graphicFrame>
        <p:nvGraphicFramePr>
          <p:cNvPr id="16" name="Chart 0" descr=""/>
          <p:cNvGraphicFramePr/>
          <p:nvPr/>
        </p:nvGraphicFramePr>
        <p:xfrm>
          <a:off x="457200" y="4251960"/>
          <a:ext cx="11247120" cy="19659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17" name="Text 14"/>
          <p:cNvSpPr/>
          <p:nvPr/>
        </p:nvSpPr>
        <p:spPr>
          <a:xfrm>
            <a:off x="731520" y="626364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Carte des 8 baromètres nationaux vs axes TSE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sources nationales · axes économique, digital, capital, process, transmission.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Tous les baromètres confirment une tension économique ou de coûts (FR, UK, DE partiel).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digitalisation progresse en Belgique et en Wallonie — mais sans lien explicite à la reprise.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 baromètre national ne publie un indicateur de transmissibilité comparable au TSE.</a:t>
            </a:r>
            <a:endParaRPr lang="en-US" sz="11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2331720"/>
          <a:ext cx="11247120" cy="3977640"/>
        </p:xfrm>
        <a:graphic>
          <a:graphicData uri="http://schemas.openxmlformats.org/drawingml/2006/table">
            <a:tbl>
              <a:tblPr/>
              <a:tblGrid>
                <a:gridCol w="1874520"/>
                <a:gridCol w="1874520"/>
                <a:gridCol w="1874520"/>
                <a:gridCol w="1874520"/>
                <a:gridCol w="1874520"/>
                <a:gridCol w="1874520"/>
              </a:tblGrid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Éco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Digital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Capital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Process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Trans.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🇫🇷 FR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🇧🇪 BE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🇧🇪 BE-WAL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🇩🇪 DE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🇩🇪 DE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🇺🇸 US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🇬🇧 UK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TSE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🇫🇷 Baromètre TPE-PME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trimestre reste tendu sur la trésorerie ; l'investissement repart timidement.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36 % des dirigeants constatent une dégradation de trésorerie (T4 2025).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22 % signalent des difficultés d'accès au crédit court terme.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moral reste fragile malgré une légère reprise des intentions d'investissement.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L'emploi est stabilisé chez une majorité de répondants.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Éclaire la lentille économique / survie France. Ne mesure pas la transmissibilité ni la dépendance au fondateur.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🇧🇪 Digitalisering KMO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digitalisation progresse ; l'écart micro-entreprises persiste.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 deux tiers des PME belges utilisent le cloud.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16,4 % déclarent un usage de l'IA (édition récente SPF).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micro-entreprises restent en retard sur la moyenne européenne.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baromètre structure un plan de modernisation, pas une lecture transmission.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Recoupe la lentille numérique belge. Complète le System Index sur cloud/IA sans score de sellability.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🇧🇪 Baromètre maturité numérique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Wallonie progresse en surface ; la stratégie et l'intégration process restent faibles.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de maturité numérique : 29/100 (édition 2025).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65 % des entreprises wallonnes utilisent le cloud.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26 % déclarent un usage de l'IA.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pilier « stratégie » reste le plus faible du baromètre régional.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Illustre le paradoxe surface/profondeur TSE en Wallonie. À lire avec Ch. 14 et la Partie V.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🇩🇪 KfW-ifo-Mittelstandsbarometer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Mittelstand reste prudent ; le climat reste sous la neutralité.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Geschäftsklima affiche un solde négatif sur le semestre récent.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perspectives à six mois restent prudentes.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L'investissement est concentré sur l'efficacité et la numérisation ciblée.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Peu de lecture directe sur la reprise ou la transmission PME.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Conjoncture process &amp; investissement — à croiser avec le classement Allemagne (Partie II).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🇺🇸 Small Business Optimism Index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L'optimisme US reste proche de sa moyenne longue ; le hiring repart.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L'index se situe autour de 98–100, proche de la moyenne historique NFIB.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plans d'embauche nets restent positifs sur les séries récentes.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L'incertitude politique/fiscale pèse sur une minorité significative de répondants.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Lecture « capital &amp; moral » — pas de maturité process ni transmission.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Référence mondiale pour la lentille capital US. À confronter au System Index US (Partie II).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🇬🇧 Small Business Index (SBI)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SBI Q4 2025 reste profondément négatif — coûts et fiscalité.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Small Business Index affiche -71 au Q4 2025 (série FSB).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pression sur les coûts domine les réponses.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confiance reste l'une des plus basses depuis la série étendue.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Peu d'indicateurs structurels type BE Fit ou transmissibilité.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Thermomètre économique UK — utile pour contextualiser le Royaume-Uni dans le classement UE (Ch. 6).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Nationaux vs System Index TSE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 baromètre national ne publie une transmissibilité comparable.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: survie &amp; trésorerie · Belgique : maturité numérique · US : optimisme capital · UK : SBI très négatif.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L'Allemagne combine conjoncture (ifo) et structure capex (panel) — double lecture rare ailleurs.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48640" y="2148840"/>
            <a:ext cx="5394960" cy="416052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217920" y="2148840"/>
            <a:ext cx="5394960" cy="416052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228600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Baromètres nationaux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400800" y="228600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TSE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31520" y="26974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Trésorerie / moral: Oui (FR, UK)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31520" y="320040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/ IA: Oui (BE, WAL)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31520" y="370332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Optimisme capital: Oui (US)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731520" y="420624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Transmissibilité: Non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400800" y="26974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Index: 58 FR · 60 BE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400800" y="320040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Transmissibilité: 32% FR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400800" y="370332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Fit 4 piliers: Oui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6400800" y="420624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Transmissibilité: Oui (TSE)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II — Panorama Europe &amp; US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L'Europe affiche un System Index médian ~59 : retard structurel vs US sur transmissibilité et autonomie.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Classement System Index — Europe &amp; US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L'Europe affiche un System Index médian ~59 : retard structurel vs US sur transmissibilité et autonomie.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rang 5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#1 : 72/100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Avertissement &amp; méthode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Publication The System Economy. Données System Index et sources publiques. Ne remplace pas un audit transactionnel.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Échantillon 15 000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Données TSE + sources publiques citées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0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Classement transmissibilité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 FR/US le plus visible sur la reprise par un professionnel.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32% FR vs 42% US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transmissibilité structure le volume M&amp;A et le prix de sortie.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États-Unis — référence capital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72/100 · transmissibilité 42% · logique scale &amp; exit.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Due diligence structurelle dès le jour 1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partner 18–24 mois avant exit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Valorisation = système reproductible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France — classement &amp; tension transmission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Rang 5 · 73% intransmissibles · 250 000 PME à reprendre.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Réduire la douleur opérationnelle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Simplifier et déléguer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ROI visible sous 6 mois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Sécuriser la trésorerie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</a:t>
            </a:r>
            <a:endParaRPr 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🇩🇪 Allemagne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68/100 · transmissibilité 40%.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Lire le baromètre national avec le System Index TSE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 surface digitale vs profondeur process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</a:t>
            </a:r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GB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Lire le baromètre national avec le System Index TSE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 surface digitale vs profondeur process</a:t>
            </a:r>
            <a:endParaRPr lang="en-US" sz="11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Text 2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6" name="Text 3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</a:t>
            </a:r>
            <a:endParaRPr lang="en-US" sz="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🇧🇪 Belgique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60/100 · transmissibilité 36%.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Lire le baromètre national avec le System Index TSE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 surface digitale vs profondeur process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</a:t>
            </a:r>
            <a:endParaRPr lang="en-US"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III — Comparaisons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Matrices FR×BE×US et Europe×US.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III</a:t>
            </a:r>
            <a:endParaRPr lang="en-US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Matrice FR × BE × US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Trois logiques marché : douleur, optimisation, accélération.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Objet mesuré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Horizon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Logique marché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Rapport à la crise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</a:t>
            </a:r>
            <a:endParaRPr lang="en-US" sz="1100" dirty="0"/>
          </a:p>
        </p:txBody>
      </p:sp>
      <p:graphicFrame>
        <p:nvGraphicFramePr>
          <p:cNvPr id="2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2148840"/>
          <a:ext cx="11247120" cy="4160520"/>
        </p:xfrm>
        <a:graphic>
          <a:graphicData uri="http://schemas.openxmlformats.org/drawingml/2006/table">
            <a:tbl>
              <a:tblPr/>
              <a:tblGrid>
                <a:gridCol w="2926080"/>
                <a:gridCol w="2743200"/>
                <a:gridCol w="2743200"/>
                <a:gridCol w="2834640"/>
              </a:tblGrid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Dimension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France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Belgique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États-Unis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Objet mesuré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État psychologique &amp; économique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Maturité numérique du tissu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Capacité scale, exit &amp; autonomie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Horizon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Court terme · cash-flow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Moyen terme · modernisation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Long terme · valorisation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Logique marché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Douleur — souffrir moins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Optimisation — améliorer le système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Accélération — scaler et sortir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Rapport à la crise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Survivons-nous ?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Où est notre maturité ?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Qui gagne le marché ?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System Index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58/100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60/100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72/100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Transmissibilité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32%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~36%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42%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Moral dirigeant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Pessimiste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Pragmatique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Optimiste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Investissement tech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Faible (survie d'abord)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Moyen (outils)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Élevé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III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III</a:t>
            </a:r>
            <a:endParaRPr lang="en-US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Transmissibilité &amp; dépendance fondateur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France combine faible sellability et forte dépendance.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: sellability + autonomie plus hautes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III</a:t>
            </a:r>
            <a:endParaRPr lang="en-US" sz="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Europe × États-Unis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États-Unis : 72/100 · sellability 42% · logique scale &amp; exit.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 du marché: EU Défensive, fragmentée, prudente · US Offensive, scale, exit culture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Budgets PME: EU Contraints, priorité cash · US Investisseur, outils &amp; R&amp;D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Fiscalité exit: EU 30-60% selon pays · US ~20% fédéral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 M&amp;A PME/an: EU ~25 000 · US ~45 000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III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Sommaire du rapport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731520" y="1371600"/>
            <a:ext cx="10058400" cy="502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Cadrage — System Index &amp; méthode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Baromètres nationaux consolidés (IX)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Panorama Europe &amp; États-Unis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Comparaisons &amp; matrice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France — présent, scénarios, actions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Belgique &amp; Wallonie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Secteurs FR / BE / US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 Dynamiques systémiques &amp; M&amp;A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 Plans d'action &amp; investissement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 Sources &amp; téléchargement</a:t>
            </a:r>
            <a:endParaRPr 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IV — France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73% intransmissibles · 250 000 PME à reprendre.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IV</a:t>
            </a:r>
            <a:endParaRPr lang="en-US" sz="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France — crise de transmission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73% intransmissibles · 250 000 PME à reprendre. Moral des dirigeants et valeur en jeu au cœur du diagnostic.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73% intransmissibles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Md€ valeur en jeu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IV</a:t>
            </a:r>
            <a:endParaRPr lang="en-US" sz="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Scénarios France 2025–2030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Trois trajectoires structurelles (Exode, Réveil, Hybride) avec probabilités et leviers associés.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Exode: 35%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Réveil: 25%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Hybride: 40%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48640" y="2194560"/>
            <a:ext cx="3474720" cy="402336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8640" y="23317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A11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Exode (35%)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85800" y="2880360"/>
            <a:ext cx="320040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Fermetures massives, rachats étrangers à décote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297680" y="2194560"/>
            <a:ext cx="3474720" cy="402336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297680" y="23317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A11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Réveil (25%)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434840" y="2880360"/>
            <a:ext cx="320040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Réformes succession, montée systémisation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8046720" y="2194560"/>
            <a:ext cx="3474720" cy="402336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046720" y="23317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A11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Hybride (40%)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183880" y="2880360"/>
            <a:ext cx="320040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Bifurcation : champions structurés vs masse fragile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IV</a:t>
            </a:r>
            <a:endParaRPr lang="en-US" sz="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Tableau de bord BE Fit — France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Traduire le diagnostic en priorités 12 mois sur les piliers les plus bas.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Processus: 48/100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Pilotage: 51/100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Vision: 52/100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Organisation: 54/100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IV</a:t>
            </a:r>
            <a:endParaRPr lang="en-US" sz="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Vendre en France — soulagement opérationnel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4206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repreneur achète un soulagement opérationnel, pas un EBITDA seul.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691640"/>
            <a:ext cx="42062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Réduire la douleur opérationnelle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Simplifier et déléguer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ROI visible sous 6 mois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Sécuriser la trésorerie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Préparer la transmission sans panique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892040" y="960120"/>
          <a:ext cx="6812280" cy="53492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IV</a:t>
            </a:r>
            <a:endParaRPr lang="en-US" sz="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V — Belgique &amp; Wallonie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Wallonie : fibre 17% · maturité digitale sans sellability automatique.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</a:t>
            </a:r>
            <a:endParaRPr lang="en-US" sz="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V — Belgique &amp; Wallonie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Wallonie : fibre 17% · maturité digitale sans sellability automatique.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Structurer les process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Accélérer la maturité digitale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Gouvernance des données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Intégrer l'IA aux process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</a:t>
            </a:r>
            <a:endParaRPr lang="en-US" sz="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VI — Secteurs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US dominent la sellability sur tous secteurs ; la France et la Belgique restent en retard structurel.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</a:t>
            </a:r>
            <a:endParaRPr lang="en-US" sz="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Secteurs — heatmap transmissibilité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US dominent la sellability sur tous secteurs ; la France et la Belgique restent en retard structurel.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structurés sur tous les secteurs du panel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</a:t>
            </a:r>
            <a:endParaRPr lang="en-US" sz="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Secteur — Tech &amp; SaaS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Transmissibilité France 35% · Belgique 40% · US 52%. Meilleur score FR mais exit sous-optimisé : code et relation client encore liés au fondateur.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architecture et runbook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MRR et churn par segment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Équipe produit autonome sur roadmap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Préparer data room avant LOI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I — Cadrage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UE 59/100 · US 72/100 · Écart +13. La France combine stress économique et faible transmissibilité (32%).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</a:t>
            </a:r>
            <a:endParaRPr lang="en-US" sz="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Secteur — Santé &amp; medtech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Transmissibilité France 30% · Belgique 36% · US 48%. Réglementation + expertise clinique du fondateur ; gouvernance données patients faible.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Délégation médicale/coordination formalisée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Dossiers qualité réglementaire à jour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Tableau de bord activité par site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 clés hommes sur praticiens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</a:t>
            </a:r>
            <a:endParaRPr lang="en-US" sz="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Secteur — Industrie manufacturière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Transmissibilité France 28% · Belgique 34% · US 42%. Process physiques parfois solides mais pilotage et documentation qualité insuffisants pour un industriel repreneur.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Gammes et FMEA documentés sur lignes critiques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 préventive avec KPI OEE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Directeur production avec pouvoir réel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technique clients industriels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</a:t>
            </a:r>
            <a:endParaRPr lang="en-US" sz="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Secteur — Services B2B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Transmissibilité France 25% · Belgique 32% · US 45%. Valeur dans le carnet d'adresses du dirigeant ; delivery non industrialisé.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Playbook delivery par type de mission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Facturation récurrente sur 40% du CA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Comité hebdo sans le fondateur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avec historique décisions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</a:t>
            </a:r>
            <a:endParaRPr lang="en-US" sz="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Secteur — Transport &amp; logistique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Transmissibilité France 24% · Belgique 33% · US 44%. Coûts carburant et conducteurs ; planning dans la tête de l'exploitant.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Coût/km et marge tournée visibles chaque semaine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Réserve conducteurs et procédures remplacement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Télématique exploitée (pas seulement installée)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Contrats clients indexés carburant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</a:t>
            </a:r>
            <a:endParaRPr lang="en-US" sz="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VII — Dynamiques systémiques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 M&amp;A UE vs US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VII</a:t>
            </a:r>
            <a:endParaRPr lang="en-US" sz="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Volume M&amp;A UE vs US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Arbitrage transatlantique : volume US, décote FR si dépendance fondateur.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Due diligence structurelle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Acquérir à décote FR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Systémiser via BE Fit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Cibler exit US ou EU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VII</a:t>
            </a:r>
            <a:endParaRPr lang="en-US" sz="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VIII — Action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Vendre en France — soulagement opérationnel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VIII</a:t>
            </a:r>
            <a:endParaRPr lang="en-US" sz="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Plan d'action — vendre &amp; investir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Triple entrée : France (survie), Belgique (système), US (capital).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Réduire la douleur opérationnelle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Simplifier et déléguer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Due diligence structurelle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Acquérir à décote FR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VIII</a:t>
            </a:r>
            <a:endParaRPr lang="en-US" sz="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Méthode, sources &amp; contact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Ch. 21 du rapport HTML : méthode, URLs, éditeurs institutionnels.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Bpifrance · SPF Économie · KfW · NFIB · FSB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VIII</a:t>
            </a:r>
            <a:endParaRPr lang="en-US" sz="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System Economy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Bruno Ghezali · The System Economy — Baromètre TPE/PME Europe, System Index T2 2025.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Diagnostic · Sellability · Transmission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Édition T2 2025 · thesystemeconomy.com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0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Synthèse exécutive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UE 59/100 · US 72/100 · Écart +13. La France combine stress économique et faible transmissibilité (32%).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Triple lentille FR / BE / US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Priorité : transmissibilité + autonomie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</a:t>
            </a:r>
            <a:endParaRPr lang="en-US" sz="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1E3A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82880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Télécharger les versions HTML et PDF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731520" y="292608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HTML 132 pages · PPTX ~90 slides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34290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thesystemeconomy.com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56692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thesystemeconomy.com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1097280"/>
            <a:ext cx="73152" cy="4114800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914400" y="1828800"/>
            <a:ext cx="10515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1E3A5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Trois continents, trois grilles de lecture : survie, modernisation, capital. Un seul langage pour arbitrer : le System Index.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914400" y="530352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Bruno Ghezali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Méthodologie System Index &amp; BE Fit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/100 mesure la capacité à tenir sans le fondateur. BE Fit structure le plan 90 jours–12 mois.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Diagnostic → Plan → Pilotage → Transmission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piliers BE Fit mesurés /100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BE Fit — France vs États-Unis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4206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55/100 vs référence US 74/100.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691640"/>
            <a:ext cx="42062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 · Processus: 48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 · Pilotage: 51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 · Vision: 52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892040" y="960120"/>
          <a:ext cx="6812280" cy="53492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IX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Partie IX — Baromètres consolidés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baromètres nationaux recoupés avec le System Index.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Baromètre TPE/PME Europe · T2 2025 · Rapport complet · IX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The System Economy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Baromètre TPE/PME Europe</dc:title>
  <dc:subject>PptxGenJS Presentation</dc:subject>
  <dc:creator>Bruno Ghezali</dc:creator>
  <cp:lastModifiedBy>Bruno Ghezali</cp:lastModifiedBy>
  <cp:revision>1</cp:revision>
  <dcterms:created xsi:type="dcterms:W3CDTF">2026-05-27T22:24:32Z</dcterms:created>
  <dcterms:modified xsi:type="dcterms:W3CDTF">2026-05-27T22:24:32Z</dcterms:modified>
</cp:coreProperties>
</file>