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harts/chart35.xml" ContentType="application/vnd.openxmlformats-officedocument.drawingml.chart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charts/chart36.xml" ContentType="application/vnd.openxmlformats-officedocument.drawingml.chart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charts/chart37.xml" ContentType="application/vnd.openxmlformats-officedocument.drawingml.chart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charts/chart38.xml" ContentType="application/vnd.openxmlformats-officedocument.drawingml.chart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charts/chart39.xml" ContentType="application/vnd.openxmlformats-officedocument.drawingml.chart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charts/chart40.xml" ContentType="application/vnd.openxmlformats-officedocument.drawingml.chart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charts/chart41.xml" ContentType="application/vnd.openxmlformats-officedocument.drawingml.chart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charts/chart42.xml" ContentType="application/vnd.openxmlformats-officedocument.drawingml.chart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charts/chart43.xml" ContentType="application/vnd.openxmlformats-officedocument.drawingml.chart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charts/chart44.xml" ContentType="application/vnd.openxmlformats-officedocument.drawingml.chart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charts/chart45.xml" ContentType="application/vnd.openxmlformats-officedocument.drawingml.chart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charts/chart46.xml" ContentType="application/vnd.openxmlformats-officedocument.drawingml.chart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charts/chart47.xml" ContentType="application/vnd.openxmlformats-officedocument.drawingml.chart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charts/chart48.xml" ContentType="application/vnd.openxmlformats-officedocument.drawingml.chart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charts/chart49.xml" ContentType="application/vnd.openxmlformats-officedocument.drawingml.chart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charts/chart50.xml" ContentType="application/vnd.openxmlformats-officedocument.drawingml.chart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charts/chart51.xml" ContentType="application/vnd.openxmlformats-officedocument.drawingml.chart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charts/chart52.xml" ContentType="application/vnd.openxmlformats-officedocument.drawingml.chart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charts/chart53.xml" ContentType="application/vnd.openxmlformats-officedocument.drawingml.chart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charts/chart54.xml" ContentType="application/vnd.openxmlformats-officedocument.drawingml.chart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charts/chart55.xml" ContentType="application/vnd.openxmlformats-officedocument.drawingml.chart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charts/chart56.xml" ContentType="application/vnd.openxmlformats-officedocument.drawingml.chart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charts/chart57.xml" ContentType="application/vnd.openxmlformats-officedocument.drawingml.chart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charts/chart58.xml" ContentType="application/vnd.openxmlformats-officedocument.drawingml.chart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charts/chart59.xml" ContentType="application/vnd.openxmlformats-officedocument.drawingml.chart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charts/chart60.xml" ContentType="application/vnd.openxmlformats-officedocument.drawingml.chart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charts/chart61.xml" ContentType="application/vnd.openxmlformats-officedocument.drawingml.chart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charts/chart62.xml" ContentType="application/vnd.openxmlformats-officedocument.drawingml.chart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charts/chart63.xml" ContentType="application/vnd.openxmlformats-officedocument.drawingml.chart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charts/chart64.xml" ContentType="application/vnd.openxmlformats-officedocument.drawingml.chart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charts/chart65.xml" ContentType="application/vnd.openxmlformats-officedocument.drawingml.chart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charts/chart66.xml" ContentType="application/vnd.openxmlformats-officedocument.drawingml.chart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charts/chart67.xml" ContentType="application/vnd.openxmlformats-officedocument.drawingml.chart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charts/chart68.xml" ContentType="application/vnd.openxmlformats-officedocument.drawingml.chart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notesMasterIdLst>
    <p:notesMasterId r:id="rId5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/Relationships>
</file>

<file path=ppt/charts/_rels/chart3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0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0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0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6B7280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dPt>
            <c:idx val="0"/>
            <c:invertIfNegative val="0"/>
            <c:bubble3D val="0"/>
            <c:spPr>
              <a:solidFill>
                <a:srgbClr val="6B7280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0A1128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D97706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DC2626"/>
              </a:solidFill>
              <a:effectLst/>
            </c:spPr>
          </c:dPt>
          <c:cat>
            <c:multiLvlStrRef>
              <c:f>Sheet1!$A$2:$A$5</c:f>
              <c:multiLvlStrCache>
                <c:ptCount val="4"/>
                <c:lvl>
                  <c:pt idx="0">
                    <c:v>EU Index</c:v>
                  </c:pt>
                  <c:pt idx="1">
                    <c:v>US #1</c:v>
                  </c:pt>
                  <c:pt idx="2">
                    <c:v>Gap</c:v>
                  </c:pt>
                  <c:pt idx="3">
                    <c:v>FR unsell.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72</c:v>
                </c:pt>
                <c:pt idx="2">
                  <c:v>13</c:v>
                </c:pt>
                <c:pt idx="3">
                  <c:v>73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83.94999999999999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000000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dPt>
            <c:idx val="0"/>
            <c:invertIfNegative val="0"/>
            <c:bubble3D val="0"/>
            <c:spPr>
              <a:solidFill>
                <a:srgbClr val="undefined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B8941F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undefined"/>
              </a:solidFill>
              <a:effectLst/>
            </c:spPr>
          </c:dPt>
          <c:cat>
            <c:multiLvlStrRef>
              <c:f>Sheet1!$A$2:$A$5</c:f>
              <c:multiLvlStrCache>
                <c:ptCount val="4"/>
                <c:lvl>
                  <c:pt idx="0">
                    <c:v>Diagnosis</c:v>
                  </c:pt>
                  <c:pt idx="1">
                    <c:v>Plan</c:v>
                  </c:pt>
                  <c:pt idx="2">
                    <c:v>Steering</c:v>
                  </c:pt>
                  <c:pt idx="3">
                    <c:v>Transfer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3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6B7280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dPt>
            <c:idx val="0"/>
            <c:invertIfNegative val="0"/>
            <c:bubble3D val="0"/>
            <c:spPr>
              <a:solidFill>
                <a:srgbClr val="6B7280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0A1128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D97706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DC2626"/>
              </a:solidFill>
              <a:effectLst/>
            </c:spPr>
          </c:dPt>
          <c:cat>
            <c:multiLvlStrRef>
              <c:f>Sheet1!$A$2:$A$5</c:f>
              <c:multiLvlStrCache>
                <c:ptCount val="4"/>
                <c:lvl>
                  <c:pt idx="0">
                    <c:v>EU Index</c:v>
                  </c:pt>
                  <c:pt idx="1">
                    <c:v>US #1</c:v>
                  </c:pt>
                  <c:pt idx="2">
                    <c:v>Gap</c:v>
                  </c:pt>
                  <c:pt idx="3">
                    <c:v>FR unsell.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72</c:v>
                </c:pt>
                <c:pt idx="2">
                  <c:v>13</c:v>
                </c:pt>
                <c:pt idx="3">
                  <c:v>73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83.94999999999999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000000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dPt>
            <c:idx val="0"/>
            <c:invertIfNegative val="0"/>
            <c:bubble3D val="0"/>
            <c:spPr>
              <a:solidFill>
                <a:srgbClr val="undefined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B8941F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undefined"/>
              </a:solidFill>
              <a:effectLst/>
            </c:spPr>
          </c:dPt>
          <c:cat>
            <c:multiLvlStrRef>
              <c:f>Sheet1!$A$2:$A$5</c:f>
              <c:multiLvlStrCache>
                <c:ptCount val="4"/>
                <c:lvl>
                  <c:pt idx="0">
                    <c:v>Diagnosis</c:v>
                  </c:pt>
                  <c:pt idx="1">
                    <c:v>Plan</c:v>
                  </c:pt>
                  <c:pt idx="2">
                    <c:v>Steering</c:v>
                  </c:pt>
                  <c:pt idx="3">
                    <c:v>Transfer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3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radarChart>
        <c:radarStyle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1E3A5F"/>
            </a:solidFill>
            <a:ln w="25400" cap="flat">
              <a:solidFill>
                <a:srgbClr val="1E3A5F"/>
              </a:solidFill>
              <a:prstDash val="solid"/>
              <a:round/>
            </a:ln>
            <a:effectLst/>
          </c:spPr>
          <c:invertIfNegative val="0"/>
          <c:marker>
            <c:symbol val="circle"/>
            <c:size val="6"/>
            <c:spPr>
              <a:solidFill>
                <a:srgbClr val="1E3A5F"/>
              </a:solidFill>
              <a:ln w="9525" cap="flat">
                <a:solidFill>
                  <a:srgbClr val="1E3A5F"/>
                </a:solidFill>
                <a:prstDash val="solid"/>
                <a:round/>
              </a:ln>
              <a:effectLst/>
            </c:spPr>
          </c:marker>
          <c:cat>
            <c:multiLvlStrRef>
              <c:f>Sheet1!$A$2:$A$5</c:f>
              <c:multiLvlStrCache>
                <c:ptCount val="4"/>
                <c:lvl>
                  <c:pt idx="0">
                    <c:v>Vision</c:v>
                  </c:pt>
                  <c:pt idx="1">
                    <c:v>Organization</c:v>
                  </c:pt>
                  <c:pt idx="2">
                    <c:v>Processes</c:v>
                  </c:pt>
                  <c:pt idx="3">
                    <c:v>Pilotage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</c:v>
                </c:pt>
                <c:pt idx="1">
                  <c:v>54</c:v>
                </c:pt>
                <c:pt idx="2">
                  <c:v>48</c:v>
                </c:pt>
                <c:pt idx="3">
                  <c:v>51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094734554"/>
        <c:axId val="2094734552"/>
        <c:axId val="2094734556"/>
      </c:rad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Trésorerie dégradée</c:v>
                  </c:pt>
                  <c:pt idx="1">
                    <c:v>Difficultés crédit CT</c:v>
                  </c:pt>
                  <c:pt idx="2">
                    <c:v>Moral en baisse</c:v>
                  </c:pt>
                  <c:pt idx="3">
                    <c:v>Investissement en hausse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22</c:v>
                </c:pt>
                <c:pt idx="2">
                  <c:v>42</c:v>
                </c:pt>
                <c:pt idx="3">
                  <c:v>28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42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PME utilisant le cloud</c:v>
                  </c:pt>
                  <c:pt idx="1">
                    <c:v>IA (au moins un usage)</c:v>
                  </c:pt>
                  <c:pt idx="2">
                    <c:v>Cybersécurité formalisée</c:v>
                  </c:pt>
                  <c:pt idx="3">
                    <c:v>Écart micro vs moyenne UE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</c:v>
                </c:pt>
                <c:pt idx="1">
                  <c:v>16</c:v>
                </c:pt>
                <c:pt idx="2">
                  <c:v>41</c:v>
                </c:pt>
                <c:pt idx="3">
                  <c:v>18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67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Score maturité global</c:v>
                  </c:pt>
                  <c:pt idx="1">
                    <c:v>Cloud</c:v>
                  </c:pt>
                  <c:pt idx="2">
                    <c:v>IA</c:v>
                  </c:pt>
                  <c:pt idx="3">
                    <c:v>Stratégie digitale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65</c:v>
                </c:pt>
                <c:pt idx="2">
                  <c:v>26</c:v>
                </c:pt>
                <c:pt idx="3">
                  <c:v>26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65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Climat des affaires (solde)</c:v>
                  </c:pt>
                  <c:pt idx="1">
                    <c:v>Perspectives 6 mois</c:v>
                  </c:pt>
                  <c:pt idx="2">
                    <c:v>Investissement prévu</c:v>
                  </c:pt>
                  <c:pt idx="3">
                    <c:v>Effectifs stables/hausse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12</c:v>
                </c:pt>
                <c:pt idx="3">
                  <c:v>54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4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Index optimisme</c:v>
                  </c:pt>
                  <c:pt idx="1">
                    <c:v>Moyenne historique 52 ans</c:v>
                  </c:pt>
                  <c:pt idx="2">
                    <c:v>Plans embauche nets</c:v>
                  </c:pt>
                  <c:pt idx="3">
                    <c:v>Incertitude élevée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98</c:v>
                </c:pt>
                <c:pt idx="1">
                  <c:v>98</c:v>
                </c:pt>
                <c:pt idx="2">
                  <c:v>17</c:v>
                </c:pt>
                <c:pt idx="3">
                  <c:v>28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98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SBI (solde)</c:v>
                  </c:pt>
                  <c:pt idx="1">
                    <c:v>Pression coûts</c:v>
                  </c:pt>
                  <c:pt idx="2">
                    <c:v>Moral dirigeant bas</c:v>
                  </c:pt>
                  <c:pt idx="3">
                    <c:v>Croissance prévue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71</c:v>
                </c:pt>
                <c:pt idx="1">
                  <c:v>78</c:v>
                </c:pt>
                <c:pt idx="2">
                  <c:v>62</c:v>
                </c:pt>
                <c:pt idx="3">
                  <c:v>24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78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dPt>
            <c:idx val="0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5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6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7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8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9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10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11"/>
            <c:invertIfNegative val="0"/>
            <c:bubble3D val="0"/>
            <c:spPr>
              <a:solidFill>
                <a:srgbClr val="1E3A5F"/>
              </a:solidFill>
              <a:effectLst/>
            </c:spPr>
          </c:dPt>
          <c:dPt>
            <c:idx val="12"/>
            <c:invertIfNegative val="0"/>
            <c:bubble3D val="0"/>
            <c:spPr>
              <a:solidFill>
                <a:srgbClr val="0A1128"/>
              </a:solidFill>
              <a:effectLst/>
            </c:spPr>
          </c:dPt>
          <c:cat>
            <c:multiLvlStrRef>
              <c:f>Sheet1!$A$2:$A$14</c:f>
              <c:multiLvlStrCache>
                <c:ptCount val="13"/>
                <c:lvl>
                  <c:pt idx="0">
                    <c:v>Germany</c:v>
                  </c:pt>
                  <c:pt idx="1">
                    <c:v>United Kingdom</c:v>
                  </c:pt>
                  <c:pt idx="2">
                    <c:v>Sweden</c:v>
                  </c:pt>
                  <c:pt idx="3">
                    <c:v>Austria</c:v>
                  </c:pt>
                  <c:pt idx="4">
                    <c:v>Netherlands</c:v>
                  </c:pt>
                  <c:pt idx="5">
                    <c:v>Portugal</c:v>
                  </c:pt>
                  <c:pt idx="6">
                    <c:v>Ireland</c:v>
                  </c:pt>
                  <c:pt idx="7">
                    <c:v>Belgium</c:v>
                  </c:pt>
                  <c:pt idx="8">
                    <c:v>France</c:v>
                  </c:pt>
                  <c:pt idx="9">
                    <c:v>Poland</c:v>
                  </c:pt>
                  <c:pt idx="10">
                    <c:v>Italy</c:v>
                  </c:pt>
                  <c:pt idx="11">
                    <c:v>Spain</c:v>
                  </c:pt>
                  <c:pt idx="12">
                    <c:v>United States</c:v>
                  </c:pt>
                </c:lvl>
              </c:multiLvlStrCache>
            </c:multiLvl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68</c:v>
                </c:pt>
                <c:pt idx="1">
                  <c:v>65</c:v>
                </c:pt>
                <c:pt idx="2">
                  <c:v>64</c:v>
                </c:pt>
                <c:pt idx="3">
                  <c:v>63</c:v>
                </c:pt>
                <c:pt idx="4">
                  <c:v>62</c:v>
                </c:pt>
                <c:pt idx="5">
                  <c:v>61</c:v>
                </c:pt>
                <c:pt idx="6">
                  <c:v>61</c:v>
                </c:pt>
                <c:pt idx="7">
                  <c:v>60</c:v>
                </c:pt>
                <c:pt idx="8">
                  <c:v>58</c:v>
                </c:pt>
                <c:pt idx="9">
                  <c:v>56</c:v>
                </c:pt>
                <c:pt idx="10">
                  <c:v>54</c:v>
                </c:pt>
                <c:pt idx="11">
                  <c:v>52</c:v>
                </c:pt>
                <c:pt idx="12">
                  <c:v>72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Sheet1!$A$2:$A$13</c:f>
              <c:multiLvlStrCache>
                <c:ptCount val="12"/>
                <c:lvl>
                  <c:pt idx="0">
                    <c:v>Germany</c:v>
                  </c:pt>
                  <c:pt idx="1">
                    <c:v>United Kingdom</c:v>
                  </c:pt>
                  <c:pt idx="2">
                    <c:v>Sweden</c:v>
                  </c:pt>
                  <c:pt idx="3">
                    <c:v>Austria</c:v>
                  </c:pt>
                  <c:pt idx="4">
                    <c:v>Netherlands</c:v>
                  </c:pt>
                  <c:pt idx="5">
                    <c:v>Belgium</c:v>
                  </c:pt>
                  <c:pt idx="6">
                    <c:v>Portugal</c:v>
                  </c:pt>
                  <c:pt idx="7">
                    <c:v>Ireland</c:v>
                  </c:pt>
                  <c:pt idx="8">
                    <c:v>Poland</c:v>
                  </c:pt>
                  <c:pt idx="9">
                    <c:v>France</c:v>
                  </c:pt>
                  <c:pt idx="10">
                    <c:v>Italy</c:v>
                  </c:pt>
                  <c:pt idx="11">
                    <c:v>Spain</c:v>
                  </c:pt>
                </c:lvl>
              </c:multiLvlStrCache>
            </c:multiLvl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38</c:v>
                </c:pt>
                <c:pt idx="2">
                  <c:v>38</c:v>
                </c:pt>
                <c:pt idx="3">
                  <c:v>37</c:v>
                </c:pt>
                <c:pt idx="4">
                  <c:v>36</c:v>
                </c:pt>
                <c:pt idx="5">
                  <c:v>36</c:v>
                </c:pt>
                <c:pt idx="6">
                  <c:v>35</c:v>
                </c:pt>
                <c:pt idx="7">
                  <c:v>35</c:v>
                </c:pt>
                <c:pt idx="8">
                  <c:v>33</c:v>
                </c:pt>
                <c:pt idx="9">
                  <c:v>32</c:v>
                </c:pt>
                <c:pt idx="10">
                  <c:v>30</c:v>
                </c:pt>
                <c:pt idx="11">
                  <c:v>28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System Index</c:v>
                  </c:pt>
                  <c:pt idx="1">
                    <c:v>Sellability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42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System Index</c:v>
                  </c:pt>
                  <c:pt idx="1">
                    <c:v>Sellability</c:v>
                  </c:pt>
                  <c:pt idx="2">
                    <c:v>Founder dep.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</c:v>
                </c:pt>
                <c:pt idx="1">
                  <c:v>32</c:v>
                </c:pt>
                <c:pt idx="2">
                  <c:v>78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System Index</c:v>
                  </c:pt>
                  <c:pt idx="1">
                    <c:v>Sellability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40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System Index</c:v>
                  </c:pt>
                  <c:pt idx="1">
                    <c:v>Sellability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</c:v>
                </c:pt>
                <c:pt idx="1">
                  <c:v/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System Index</c:v>
                  </c:pt>
                  <c:pt idx="1">
                    <c:v>Sellability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36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Sellability</c:v>
                  </c:pt>
                  <c:pt idx="1">
                    <c:v>Founder dep.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Belgium</c:v>
                </c:pt>
              </c:strCache>
            </c:strRef>
          </c:tx>
          <c:spPr>
            <a:solidFill>
              <a:srgbClr val="B8941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Sellability</c:v>
                  </c:pt>
                  <c:pt idx="1">
                    <c:v>Founder dep.</c:v>
                  </c:pt>
                </c:lvl>
              </c:multiLvlStrCache>
            </c:multiLvl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36</c:v>
                </c:pt>
                <c:pt idx="1">
                  <c:v>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rgbClr val="0A1128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Sellability</c:v>
                  </c:pt>
                  <c:pt idx="1">
                    <c:v>Founder dep.</c:v>
                  </c:pt>
                </c:lvl>
              </c:multiLvlStrCache>
            </c:multiLvl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Index gap</c:v>
                  </c:pt>
                  <c:pt idx="1">
                    <c:v>EU sellability</c:v>
                  </c:pt>
                  <c:pt idx="2">
                    <c:v>US sellability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36</c:v>
                </c:pt>
                <c:pt idx="2">
                  <c:v>42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8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FR · pessimism</c:v>
                  </c:pt>
                  <c:pt idx="1">
                    <c:v>BE · neutral</c:v>
                  </c:pt>
                  <c:pt idx="2">
                    <c:v>US · optimistic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</c:v>
                </c:pt>
                <c:pt idx="1">
                  <c:v>35</c:v>
                </c:pt>
                <c:pt idx="2">
                  <c:v>28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Processes</c:v>
                  </c:pt>
                  <c:pt idx="1">
                    <c:v>Pilotage</c:v>
                  </c:pt>
                  <c:pt idx="2">
                    <c:v>Vision</c:v>
                  </c:pt>
                  <c:pt idx="3">
                    <c:v>Organization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1">
                  <c:v>51</c:v>
                </c:pt>
                <c:pt idx="2">
                  <c:v>52</c:v>
                </c:pt>
                <c:pt idx="3">
                  <c:v>54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radarChart>
        <c:radarStyle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1E3A5F"/>
            </a:solidFill>
            <a:ln w="25400" cap="flat">
              <a:solidFill>
                <a:srgbClr val="1E3A5F"/>
              </a:solidFill>
              <a:prstDash val="solid"/>
              <a:round/>
            </a:ln>
            <a:effectLst/>
          </c:spPr>
          <c:invertIfNegative val="0"/>
          <c:marker>
            <c:symbol val="circle"/>
            <c:size val="6"/>
            <c:spPr>
              <a:solidFill>
                <a:srgbClr val="1E3A5F"/>
              </a:solidFill>
              <a:ln w="9525" cap="flat">
                <a:solidFill>
                  <a:srgbClr val="1E3A5F"/>
                </a:solidFill>
                <a:prstDash val="solid"/>
                <a:round/>
              </a:ln>
              <a:effectLst/>
            </c:spPr>
          </c:marker>
          <c:cat>
            <c:multiLvlStrRef>
              <c:f>Sheet1!$A$2:$A$5</c:f>
              <c:multiLvlStrCache>
                <c:ptCount val="4"/>
                <c:lvl>
                  <c:pt idx="0">
                    <c:v>Vision</c:v>
                  </c:pt>
                  <c:pt idx="1">
                    <c:v>Organization</c:v>
                  </c:pt>
                  <c:pt idx="2">
                    <c:v>Processes</c:v>
                  </c:pt>
                  <c:pt idx="3">
                    <c:v>Pilotage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</c:v>
                </c:pt>
                <c:pt idx="1">
                  <c:v>54</c:v>
                </c:pt>
                <c:pt idx="2">
                  <c:v>48</c:v>
                </c:pt>
                <c:pt idx="3">
                  <c:v>51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094734554"/>
        <c:axId val="2094734552"/>
        <c:axId val="2094734556"/>
      </c:rad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Cloud</c:v>
                  </c:pt>
                  <c:pt idx="1">
                    <c:v>Collab tools</c:v>
                  </c:pt>
                  <c:pt idx="2">
                    <c:v>Project SW</c:v>
                  </c:pt>
                  <c:pt idx="3">
                    <c:v>AI declared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50</c:v>
                </c:pt>
                <c:pt idx="2">
                  <c:v>24</c:v>
                </c:pt>
                <c:pt idx="3">
                  <c:v>26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Sheet1!$A$2:$A$6</c:f>
              <c:multiLvlStrCache>
                <c:ptCount val="5"/>
                <c:lvl>
                  <c:pt idx="0">
                    <c:v>Tech &amp; SaaS</c:v>
                  </c:pt>
                  <c:pt idx="1">
                    <c:v>Santé &amp; medtech</c:v>
                  </c:pt>
                  <c:pt idx="2">
                    <c:v>Industrie manuf…</c:v>
                  </c:pt>
                  <c:pt idx="3">
                    <c:v>Services B2B</c:v>
                  </c:pt>
                  <c:pt idx="4">
                    <c:v>Transport &amp; log…</c:v>
                  </c:pt>
                </c:lvl>
              </c:multiLvlStrCache>
            </c:multiLvl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30</c:v>
                </c:pt>
                <c:pt idx="2">
                  <c:v>28</c:v>
                </c:pt>
                <c:pt idx="3">
                  <c:v>25</c:v>
                </c:pt>
                <c:pt idx="4">
                  <c:v>24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FR sell.</c:v>
                  </c:pt>
                  <c:pt idx="1">
                    <c:v>BE</c:v>
                  </c:pt>
                  <c:pt idx="2">
                    <c:v>US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40</c:v>
                </c:pt>
                <c:pt idx="2">
                  <c:v>52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5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FR sell.</c:v>
                  </c:pt>
                  <c:pt idx="1">
                    <c:v>BE</c:v>
                  </c:pt>
                  <c:pt idx="2">
                    <c:v>US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36</c:v>
                </c:pt>
                <c:pt idx="2">
                  <c:v>48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5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FR sell.</c:v>
                  </c:pt>
                  <c:pt idx="1">
                    <c:v>BE</c:v>
                  </c:pt>
                  <c:pt idx="2">
                    <c:v>US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34</c:v>
                </c:pt>
                <c:pt idx="2">
                  <c:v>42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5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FR sell.</c:v>
                  </c:pt>
                  <c:pt idx="1">
                    <c:v>BE</c:v>
                  </c:pt>
                  <c:pt idx="2">
                    <c:v>US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32</c:v>
                </c:pt>
                <c:pt idx="2">
                  <c:v>45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5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FR sell.</c:v>
                  </c:pt>
                  <c:pt idx="1">
                    <c:v>BE</c:v>
                  </c:pt>
                  <c:pt idx="2">
                    <c:v>US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33</c:v>
                </c:pt>
                <c:pt idx="2">
                  <c:v>44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5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EU M&amp;A volume</c:v>
                  </c:pt>
                  <c:pt idx="1">
                    <c:v>US M&amp;A (relative)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45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Index gap</c:v>
                  </c:pt>
                  <c:pt idx="1">
                    <c:v>EU sellability</c:v>
                  </c:pt>
                  <c:pt idx="2">
                    <c:v>US sellability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36</c:v>
                </c:pt>
                <c:pt idx="2">
                  <c:v>42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8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1E3A5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Economic stress</c:v>
                  </c:pt>
                  <c:pt idx="1">
                    <c:v>BE digital</c:v>
                  </c:pt>
                  <c:pt idx="2">
                    <c:v>US capital</c:v>
                  </c:pt>
                  <c:pt idx="3">
                    <c:v>No sellability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70</c:v>
                </c:pt>
                <c:pt idx="2">
                  <c:v>65</c:v>
                </c:pt>
                <c:pt idx="3">
                  <c:v>95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6B7280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dPt>
            <c:idx val="0"/>
            <c:invertIfNegative val="0"/>
            <c:bubble3D val="0"/>
            <c:spPr>
              <a:solidFill>
                <a:srgbClr val="6B7280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0A1128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D97706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DC2626"/>
              </a:solidFill>
              <a:effectLst/>
            </c:spPr>
          </c:dPt>
          <c:cat>
            <c:multiLvlStrRef>
              <c:f>Sheet1!$A$2:$A$5</c:f>
              <c:multiLvlStrCache>
                <c:ptCount val="4"/>
                <c:lvl>
                  <c:pt idx="0">
                    <c:v>EU Index</c:v>
                  </c:pt>
                  <c:pt idx="1">
                    <c:v>US #1</c:v>
                  </c:pt>
                  <c:pt idx="2">
                    <c:v>Gap</c:v>
                  </c:pt>
                  <c:pt idx="3">
                    <c:v>FR unsell.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72</c:v>
                </c:pt>
                <c:pt idx="2">
                  <c:v>13</c:v>
                </c:pt>
                <c:pt idx="3">
                  <c:v>73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83.94999999999999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3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4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4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4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4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4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4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4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3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4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48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4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5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5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5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5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5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5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5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5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58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5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6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6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6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6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6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6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6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6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68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3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38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3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09728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SME Barometer Europe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31520" y="2194560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France × Belgium × United States · Full report · Q2 2025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731520" y="3108960"/>
            <a:ext cx="2560320" cy="1005840"/>
          </a:xfrm>
          <a:prstGeom prst="roundRect">
            <a:avLst/>
          </a:prstGeom>
          <a:solidFill>
            <a:srgbClr val="1E3A5F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31520" y="3200400"/>
            <a:ext cx="25603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59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731520" y="3703320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 Index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3520440" y="3108960"/>
            <a:ext cx="2560320" cy="1005840"/>
          </a:xfrm>
          <a:prstGeom prst="roundRect">
            <a:avLst/>
          </a:prstGeom>
          <a:solidFill>
            <a:srgbClr val="1E3A5F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520440" y="3200400"/>
            <a:ext cx="25603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72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3520440" y="3703320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#1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6309360" y="3108960"/>
            <a:ext cx="2560320" cy="1005840"/>
          </a:xfrm>
          <a:prstGeom prst="roundRect">
            <a:avLst/>
          </a:prstGeom>
          <a:solidFill>
            <a:srgbClr val="1E3A5F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309360" y="3200400"/>
            <a:ext cx="25603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6309360" y="3703320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Gap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9098280" y="3108960"/>
            <a:ext cx="2560320" cy="1005840"/>
          </a:xfrm>
          <a:prstGeom prst="roundRect">
            <a:avLst/>
          </a:prstGeom>
          <a:solidFill>
            <a:srgbClr val="1E3A5F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098280" y="3200400"/>
            <a:ext cx="25603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73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9098280" y="3703320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 unsell.</a:t>
            </a:r>
            <a:endParaRPr lang="en-US" sz="1000" dirty="0"/>
          </a:p>
        </p:txBody>
      </p:sp>
      <p:graphicFrame>
        <p:nvGraphicFramePr>
          <p:cNvPr id="16" name="Chart 0" descr=""/>
          <p:cNvGraphicFramePr/>
          <p:nvPr/>
        </p:nvGraphicFramePr>
        <p:xfrm>
          <a:off x="457200" y="4251960"/>
          <a:ext cx="11247120" cy="196596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17" name="Text 14"/>
          <p:cNvSpPr/>
          <p:nvPr/>
        </p:nvSpPr>
        <p:spPr>
          <a:xfrm>
            <a:off x="731520" y="6263640"/>
            <a:ext cx="4572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</a:t>
            </a:r>
            <a:endParaRPr lang="en-US" sz="1000" dirty="0"/>
          </a:p>
        </p:txBody>
      </p:sp>
      <p:sp>
        <p:nvSpPr>
          <p:cNvPr id="18" name="Text 15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Map of 8 national barometers vs TSE axes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national sources · economic, digital, capital, process, transmission axes.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Tous les baromètres confirment une tension économique ou de coûts (FR, UK, DE partiel).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digitalisation progresse en Belgique et en Wallonie — mais sans lien explicite à la reprise.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Aucun baromètre national ne publie un indicateur de transmissibilité comparable au TSE.</a:t>
            </a:r>
            <a:endParaRPr lang="en-US" sz="110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2331720"/>
          <a:ext cx="11247120" cy="3977640"/>
        </p:xfrm>
        <a:graphic>
          <a:graphicData uri="http://schemas.openxmlformats.org/drawingml/2006/table">
            <a:tbl>
              <a:tblPr/>
              <a:tblGrid>
                <a:gridCol w="1874520"/>
                <a:gridCol w="1874520"/>
                <a:gridCol w="1874520"/>
                <a:gridCol w="1874520"/>
                <a:gridCol w="1874520"/>
                <a:gridCol w="1874520"/>
              </a:tblGrid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</a:rPr>
                        <a:t>Economic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</a:rPr>
                        <a:t>Digital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</a:rPr>
                        <a:t>Capital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</a:rPr>
                        <a:t>Process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</a:rPr>
                        <a:t>Sell.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🇫🇷 FR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○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28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🇧🇪 BE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○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28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🇧🇪 BE-WAL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○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28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🇩🇪 DE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○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28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🇩🇪 DE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○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28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○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28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🇺🇸 US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○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28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🇬🇧 UK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○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28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374151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TSE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</a:rPr>
                        <a:t>●</a:t>
                      </a:r>
                      <a:endParaRPr lang="en-US" sz="9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IX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🇫🇷 SME Barometer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quarter remains tense on cash; investment is picking up cautiously.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36% of owners report deteriorating cash (Q4 2025).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22% report short-term credit difficulties.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Morale remains fragile despite a slight rebound in investment intentions.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Employment is stable for a majority of respondents.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Illuminates the French economic / survival lens. Does not measure sellability or founder dependency.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IX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🇧🇪 Digitalisation of SMEs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Digitalisation progresses; the micro-enterprise gap persists.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About two thirds of Belgian SMEs use cloud.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16.4% report AI usage (recent SPF edition).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Micro-enterprises remain behind the European average.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barometer structures modernisation, not transferability.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Cross-reads the Belgian digital lens. Complements System Index on cloud/AI without a sellability score.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IX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🇧🇪 Digital maturity barometer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Wallonia progresses on surface; strategy and process integration remain weak.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maturity score: 29/100 (2025 edition).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65% of Walloon firms use cloud.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26% report AI usage.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“strategy” pillar remains the weakest in the regional barometer.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Illustrates the TSE surface vs depth paradox in Wallonia. Read with Ch. 14 and Part V.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IX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🇩🇪 KfW-ifo SME Business Barometer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Mittelstand remains cautious; climate stays below neutral.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climate shows a negative balance in the recent semester.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Six-month expectations remain cautious.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Investment focuses on efficiency and targeted digitalisation.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Little direct read on SME transferability.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&amp; investment climate — cross-read with Germany ranking (Part II).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IX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🇺🇸 Small Business Optimism Index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optimism stays near its long-run average; hiring plans remain positive.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index sits around 98–100, near the NFIB historical average.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 hiring plans remain positive in recent series.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Political/fiscal uncertainty weighs on a significant minority.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“capital &amp; morale” read — not process maturity or sellability.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 reference for the US capital lens. Confront with TSE US System Index (Part II).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IX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🇬🇧 Small Business Index (SBI)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Q4 2025 SBI remains deeply negative — costs and taxation.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Small Business Index reads -71 in Q4 2025 (FSB series).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pressure dominates responses.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Confidence remains among the lowest in the extended series.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Few structural indicators comparable to BE Fit or sellability.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UK economic thermometer — useful to contextualise the UK in the EU ranking (Ch. 6).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IX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National vs TSE System Index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national barometer publishes comparable sellability.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France : survie &amp; trésorerie · Belgique : maturité numérique · US : optimisme capital · UK : SBI très négatif.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L'Allemagne combine conjoncture (ifo) et structure capex (panel) — double lecture rare ailleurs.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48640" y="2148840"/>
            <a:ext cx="5394960" cy="4160520"/>
          </a:xfrm>
          <a:prstGeom prst="roundRect">
            <a:avLst/>
          </a:prstGeom>
          <a:solidFill>
            <a:srgbClr val="E5E7EB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217920" y="2148840"/>
            <a:ext cx="5394960" cy="4160520"/>
          </a:xfrm>
          <a:prstGeom prst="roundRect">
            <a:avLst/>
          </a:prstGeom>
          <a:solidFill>
            <a:srgbClr val="E5E7EB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228600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National barometers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400800" y="228600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Index TSE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731520" y="269748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 / morale: Yes (FR, UK)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731520" y="320040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 / AI: Yes (BE, WAL)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731520" y="370332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Capital optimism: Yes (US)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731520" y="420624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Sellability: No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6400800" y="269748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Index: 58 FR · 60 BE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6400800" y="320040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Sellability: 32% FR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6400800" y="370332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 Fit 4 pillars: Yes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6400800" y="420624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Sellability: Yes (TSE)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IX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IX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II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 II — Europe &amp; US panorama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Europe shows median System Index ~59: structural lag vs US on sellability and autonomy.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II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System Index ranking — Europe &amp; US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Europe shows median System Index ~59: structural lag vs US on sellability and autonomy.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France rank 5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#1: 72/100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II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Disclaimer &amp; method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publication. System Index data and public sources. Does not replace transactional audit.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Sample 15,000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TSE data + cited public sources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0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Sellability ranking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FR/US gap most visible on professional buyer takeover.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32% FR vs 42% US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Sellability structures M&amp;A volume and exit pricing.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II</a:t>
            </a:r>
            <a:endParaRPr lang="en-US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United States — capital benchmark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Index 72/100 · sellability 42% · scale &amp; exit logic.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Structural due diligence from day one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Operating partner 18–24 months before exit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Valuation = reproducible system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II</a:t>
            </a:r>
            <a:endParaRPr lang="en-US" sz="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France — ranking &amp; transfer stress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Rank 5 · 73% unsellable · 250,000 SMEs seeking buyers.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 operational pain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Simplify and delegate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Visible ROI within 6 months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 cash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II</a:t>
            </a:r>
            <a:endParaRPr lang="en-US" sz="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🇩🇪 Germany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Index 68/100 · sellability 40%.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national barometer with TSE System Index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Surface digital vs process depth gap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II</a:t>
            </a:r>
            <a:endParaRPr lang="en-US" sz="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GB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national barometer with TSE System Index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Surface digital vs process depth gap</a:t>
            </a:r>
            <a:endParaRPr lang="en-US" sz="1100" dirty="0"/>
          </a:p>
        </p:txBody>
      </p:sp>
      <p:graphicFrame>
        <p:nvGraphicFramePr>
          <p:cNvPr id="4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5" name="Text 2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6" name="Text 3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II</a:t>
            </a:r>
            <a:endParaRPr lang="en-US" sz="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🇧🇪 Belgium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Index 60/100 · sellability 36%.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national barometer with TSE System Index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Surface digital vs process depth gap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II</a:t>
            </a:r>
            <a:endParaRPr lang="en-US" sz="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III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 III — Comparisons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FR×BE×US and Europe×US matrices.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III</a:t>
            </a:r>
            <a:endParaRPr lang="en-US" sz="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FR × BE × US matrix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market logics: pain, optimization, acceleration.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measured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Horizon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 logic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Crisis lens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Index</a:t>
            </a:r>
            <a:endParaRPr lang="en-US" sz="1100" dirty="0"/>
          </a:p>
        </p:txBody>
      </p:sp>
      <p:graphicFrame>
        <p:nvGraphicFramePr>
          <p:cNvPr id="2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2148840"/>
          <a:ext cx="11247120" cy="4160520"/>
        </p:xfrm>
        <a:graphic>
          <a:graphicData uri="http://schemas.openxmlformats.org/drawingml/2006/table">
            <a:tbl>
              <a:tblPr/>
              <a:tblGrid>
                <a:gridCol w="2926080"/>
                <a:gridCol w="2743200"/>
                <a:gridCol w="2743200"/>
                <a:gridCol w="2834640"/>
              </a:tblGrid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Dimension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France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Belgium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United States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What is measured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État psychologique &amp; économique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Maturité numérique du tissu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Capacité scale, exit &amp; autonomie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Horizon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Court terme · cash-flow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Moyen terme · modernisation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Long terme · valorisation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Market logic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Douleur — souffrir moins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Optimisation — améliorer le système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Accélération — scaler et sortir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Crisis lens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Survivons-nous ?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Où est notre maturité ?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Qui gagne le marché ?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System Index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58/100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60/100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72/100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Sellability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32%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~36%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42%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Owner morale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Pessimiste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Pragmatique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Optimiste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Tech investment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Faible (survie d'abord)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Moyen (outils)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Élevé</a:t>
                      </a:r>
                      <a:endParaRPr lang="en-US" sz="100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III</a:t>
            </a:r>
            <a:endParaRPr lang="en-US" sz="8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III</a:t>
            </a:r>
            <a:endParaRPr lang="en-US" sz="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Sellability &amp; founder dependency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France combines low sellability and high dependency.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US: higher sellability + autonomy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III</a:t>
            </a:r>
            <a:endParaRPr lang="en-US" sz="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Europe × United States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United States: 72/100 · sellability 42% · scale &amp; exit logic.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 vision: EU Défensive, fragmentée, prudente · US Offensive, scale, exit culture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budgets: EU Contraints, priorité cash · US Investisseur, outils &amp; R&amp;D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Exit taxation: EU 30-60% selon pays · US ~20% fédéral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M&amp;A volume/year: EU ~25 000 · US ~45 000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III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Report agenda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731520" y="1371600"/>
            <a:ext cx="10058400" cy="5029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Framing — System Index &amp; method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Consolidated national barometers (IX)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Europe &amp; US panorama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Comparisons &amp; matrix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France — present, scenarios, actions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 Belgium &amp; Wallonia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 Sectors FR / BE / US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 Systemic dynamics &amp; M&amp;A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9. Action playbooks &amp; investment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 Sources &amp; download</a:t>
            </a:r>
            <a:endParaRPr lang="en-US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IV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 IV — France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73% unsellable · 250,000 SMEs seeking buyers.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IV</a:t>
            </a:r>
            <a:endParaRPr lang="en-US" sz="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France — transfer crisis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73% unsellable · 250,000 SMEs seeking buyers. Owner morale and value at risk sit at the core of the diagnosis.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73% unsellable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€500bn at risk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IV</a:t>
            </a:r>
            <a:endParaRPr lang="en-US" sz="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France scenarios 2025–2030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structural paths (Exodus, Awakening, Hybrid) with probabilities and associated levers.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Exodus: 35%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Awakening: 25%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Hybrid: 40%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48640" y="2194560"/>
            <a:ext cx="3474720" cy="4023360"/>
          </a:xfrm>
          <a:prstGeom prst="roundRect">
            <a:avLst/>
          </a:prstGeom>
          <a:solidFill>
            <a:srgbClr val="E5E7EB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48640" y="233172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A11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Exodus (35%)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685800" y="2880360"/>
            <a:ext cx="3200400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Fermetures massives, rachats étrangers à décote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297680" y="2194560"/>
            <a:ext cx="3474720" cy="4023360"/>
          </a:xfrm>
          <a:prstGeom prst="roundRect">
            <a:avLst/>
          </a:prstGeom>
          <a:solidFill>
            <a:srgbClr val="E5E7EB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297680" y="233172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A11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Awakening (25%)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4434840" y="2880360"/>
            <a:ext cx="3200400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Réformes succession, montée systémisation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8046720" y="2194560"/>
            <a:ext cx="3474720" cy="4023360"/>
          </a:xfrm>
          <a:prstGeom prst="roundRect">
            <a:avLst/>
          </a:prstGeom>
          <a:solidFill>
            <a:srgbClr val="E5E7EB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046720" y="233172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A11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Hybrid (40%)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8183880" y="2880360"/>
            <a:ext cx="3200400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Bifurcation : champions structurés vs masse fragile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IV</a:t>
            </a:r>
            <a:endParaRPr lang="en-US" sz="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BE Fit dashboard — France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Turn diagnosis into 12-month priorities on lowest pillars.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Processes: 48/100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Pilotage: 51/100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Vision: 52/100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Organization: 54/100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IV</a:t>
            </a:r>
            <a:endParaRPr lang="en-US" sz="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Selling in France — operational relief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42062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buyer purchases operational relief, not EBITDA alone.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691640"/>
            <a:ext cx="4206240" cy="1051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 operational pain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Simplify and delegate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Visible ROI within 6 months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 cash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Prepare transfer without panic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892040" y="960120"/>
          <a:ext cx="6812280" cy="53492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IV</a:t>
            </a:r>
            <a:endParaRPr lang="en-US" sz="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 V — Belgium &amp; Wallonia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Wallonia: fiber 17% · digital maturity without automatic sellability.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V</a:t>
            </a:r>
            <a:endParaRPr lang="en-US" sz="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 V — Belgium &amp; Wallonia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Wallonia: fiber 17% · digital maturity without automatic sellability.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 processes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Accelerate digital maturity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governance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 AI into processes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V</a:t>
            </a:r>
            <a:endParaRPr lang="en-US" sz="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 VI — Sectors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US dominate sellability across sectors; France and Belgium remain structurally behind.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VI</a:t>
            </a:r>
            <a:endParaRPr lang="en-US" sz="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Sectors — sellability heatmap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US dominate sellability across sectors; France and Belgium remain structurally behind.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structured across all panel sectors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VI</a:t>
            </a:r>
            <a:endParaRPr lang="en-US" sz="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Sector — Tech &amp; SaaS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France sellability 35% · Belgium 40% · US 52%. Meilleur score FR mais exit sous-optimisé : code et relation client encore liés au fondateur.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Documentation architecture et runbook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MRR et churn par segment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Équipe produit autonome sur roadmap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Préparer data room avant LOI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VI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 I — Framing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 59/100 · US 72/100 · Gap +13. France combines economic stress and low sellability (32%).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</a:t>
            </a:r>
            <a:endParaRPr lang="en-US" sz="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Sector — Santé &amp; medtech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France sellability 30% · Belgium 36% · US 48%. Réglementation + expertise clinique du fondateur ; gouvernance données patients faible.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Délégation médicale/coordination formalisée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Dossiers qualité réglementaire à jour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Tableau de bord activité par site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Contrat clés hommes sur praticiens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VI</a:t>
            </a:r>
            <a:endParaRPr lang="en-US" sz="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Sector — Industrie manufacturière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France sellability 28% · Belgium 34% · US 42%. Process physiques parfois solides mais pilotage et documentation qualité insuffisants pour un industriel repreneur.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Gammes et FMEA documentés sur lignes critiques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Maintenance préventive avec KPI OEE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Directeur production avec pouvoir réel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CRM technique clients industriels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VI</a:t>
            </a:r>
            <a:endParaRPr lang="en-US" sz="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Sector — Services B2B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France sellability 25% · Belgium 32% · US 45%. Valeur dans le carnet d'adresses du dirigeant ; delivery non industrialisé.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Playbook delivery par type de mission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Facturation récurrente sur 40% du CA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Comité hebdo sans le fondateur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CRM avec historique décisions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VI</a:t>
            </a:r>
            <a:endParaRPr lang="en-US" sz="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Sector — Transport &amp; logistique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France sellability 24% · Belgium 33% · US 44%. Coûts carburant et conducteurs ; planning dans la tête de l'exploitant.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Coût/km et marge tournée visibles chaque semaine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Réserve conducteurs et procédures remplacement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Télématique exploitée (pas seulement installée)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Contrats clients indexés carburant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VI</a:t>
            </a:r>
            <a:endParaRPr lang="en-US" sz="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VII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 VII — Systemic dynamics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 vs US M&amp;A volume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VII</a:t>
            </a:r>
            <a:endParaRPr lang="en-US" sz="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EU vs US M&amp;A volume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Transatlantic arbitrage: US volume, FR discount if founder-dependent.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Structural due diligence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Acquire FR at a discount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Systemise via BE Fit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Target US or EU exit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VII</a:t>
            </a:r>
            <a:endParaRPr lang="en-US" sz="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VIII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 VIII — Action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Selling in France — operational relief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VIII</a:t>
            </a:r>
            <a:endParaRPr lang="en-US" sz="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Action plan — sell &amp; invest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Triple entry: France (survival), Belgium (system), US (capital).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 operational pain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Simplify and delegate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Structural due diligence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Acquire FR at a discount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VIII</a:t>
            </a:r>
            <a:endParaRPr lang="en-US" sz="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Method, sources &amp; contact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HTML report Ch. 21: method, URLs, institutional publishers.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Bpifrance · FPS Economy · KfW · NFIB · FSB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VIII</a:t>
            </a:r>
            <a:endParaRPr lang="en-US" sz="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System Economy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Bruno Ghezali · The System Economy — European SME barometer, System Index Q2 2025.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Diagnostic · Sellability · Transmission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Q2 2025 edition · thesystemeconomy.com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0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Executive summary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 59/100 · US 72/100 · Gap +13. France combines economic stress and low sellability (32%).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Triple lens FR / BE / US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Priority: sellability + autonomy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</a:t>
            </a:r>
            <a:endParaRPr lang="en-US" sz="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1E3A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828800"/>
            <a:ext cx="10515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Download HTML and PDF versions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731520" y="292608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HTML 132 pages · PPTX ~90 slides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34290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thesystemeconomy.com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31520" y="56692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thesystemeconomy.com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1097280"/>
            <a:ext cx="73152" cy="4114800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914400" y="1828800"/>
            <a:ext cx="105156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i="1" dirty="0">
                <a:solidFill>
                  <a:srgbClr val="1E3A5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Three continents, three reading grids: survival, modernization, capital. One language to arbitrate: the System Index.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914400" y="530352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Bruno Ghezali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System Index &amp; BE Fit methodology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11247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Index /100 measures capacity to run without the founder. BE Fit structures the 90-day–12 month plan.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112471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Diagnosis → Plan → Steering → Transfer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BE Fit pillars scored /100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2331720"/>
          <a:ext cx="11247120" cy="39776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A112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BE Fit — France vs United States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60120"/>
            <a:ext cx="42062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France 55/100 vs US reference 74/100.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691640"/>
            <a:ext cx="4206240" cy="1051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 · Processes: 48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 · Pilotage: 51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 · Vision: 52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892040" y="960120"/>
          <a:ext cx="6812280" cy="53492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355080"/>
            <a:ext cx="11247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System Economy · System Index T2 2025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11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926080"/>
            <a:ext cx="12188952" cy="109728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8288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4AF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IX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31520" y="2286000"/>
            <a:ext cx="10515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 IX — Consolidated barometers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731520" y="3291840"/>
            <a:ext cx="10058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national barometers cross-read with System Index.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6446520"/>
            <a:ext cx="11247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 Barometer Europe · Q2 2025 · Full report · IX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The System Economy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 Barometer Europe</dc:title>
  <dc:subject>PptxGenJS Presentation</dc:subject>
  <dc:creator>Bruno Ghezali</dc:creator>
  <cp:lastModifiedBy>Bruno Ghezali</cp:lastModifiedBy>
  <cp:revision>1</cp:revision>
  <dcterms:created xsi:type="dcterms:W3CDTF">2026-05-27T22:24:32Z</dcterms:created>
  <dcterms:modified xsi:type="dcterms:W3CDTF">2026-05-27T22:24:32Z</dcterms:modified>
</cp:coreProperties>
</file>